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Oxygen"/>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xygen-bold.fntdata"/><Relationship Id="rId30" Type="http://schemas.openxmlformats.org/officeDocument/2006/relationships/font" Target="fonts/Oxygen-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eightzonefactor.com/blog/why-whole-wheat-bread-is-not-healthier-than-white/"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gmeankitty.com/fp/wp-content/uploads/2016/05/Alcohol.jpg" TargetMode="External"/><Relationship Id="rId3" Type="http://schemas.openxmlformats.org/officeDocument/2006/relationships/hyperlink" Target="http://www.pxleyes.com/3D-contest/21149/brush-up-your-3D.html" TargetMode="External"/><Relationship Id="rId4" Type="http://schemas.openxmlformats.org/officeDocument/2006/relationships/hyperlink" Target="http://deconlabs.com/products/molecular-biology-ethano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nterstates.com/experience/experience-detail/18/Ethanol_Plant"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ia.gov/todayinenergy/detail.php?id=21012"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thanolproducer.com/articles/7963/western-wisconsin-energy-55-mmgy-ethanol-plant-up-for-grabs"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eic.indianaffairs.gov/er/biomass/restech/desc/ethanolplants/index.htm"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jintagroup.com/products_detail/productId=80.html" TargetMode="External"/><Relationship Id="rId3" Type="http://schemas.openxmlformats.org/officeDocument/2006/relationships/hyperlink" Target="http://megaplantyu.com/product_xxx.asp?id=817" TargetMode="External"/><Relationship Id="rId4" Type="http://schemas.openxmlformats.org/officeDocument/2006/relationships/hyperlink" Target="https://sc02.alicdn.com/kf/HTB10RSUKpXXXXaHXFXX760XFXXXh/Hot-sale-Marmita-Machine-Fermentation-Tank.png"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bioreactor&amp;source=lnms&amp;tbm=isch&amp;sa=X&amp;ved=0ahUKEwjh1J3bybLVAhWI7YMKHSzYB-wQ_AUICigB&amp;biw=787&amp;bih=716#imgrc=2zFrFDQcCliPY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deplayer.biz.tr/slide/10943534/"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4b5af43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b5af43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24b5af437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b5af437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a:t>
            </a:r>
            <a:r>
              <a:rPr lang="en" u="sng">
                <a:solidFill>
                  <a:schemeClr val="hlink"/>
                </a:solidFill>
                <a:hlinkClick r:id="rId2"/>
              </a:rPr>
              <a:t>http://www.weightzonefactor.com/blog/why-whole-wheat-bread-is-not-healthier-than-white/</a:t>
            </a:r>
            <a:r>
              <a:rPr lang="en"/>
              <a:t>, https://financialtribune.com/articles/economy-domestic-economy/63081/gov-t-slashes-sugar-import-tariffs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24b5af437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b5af437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credits: </a:t>
            </a:r>
            <a:r>
              <a:rPr lang="en" u="sng">
                <a:solidFill>
                  <a:schemeClr val="hlink"/>
                </a:solidFill>
                <a:hlinkClick r:id="rId2"/>
              </a:rPr>
              <a:t>http://bigmeankitty.com/fp/wp-content/uploads/2016/05/Alcohol.jpg</a:t>
            </a:r>
            <a:r>
              <a:rPr lang="en"/>
              <a:t>, </a:t>
            </a:r>
            <a:r>
              <a:rPr lang="en" u="sng">
                <a:solidFill>
                  <a:schemeClr val="hlink"/>
                </a:solidFill>
                <a:hlinkClick r:id="rId3"/>
              </a:rPr>
              <a:t>http://www.pxleyes.com/3D-contest/21149/brush-up-your-3D.html</a:t>
            </a:r>
            <a:r>
              <a:rPr lang="en"/>
              <a:t>, </a:t>
            </a:r>
            <a:r>
              <a:rPr lang="en" u="sng">
                <a:solidFill>
                  <a:schemeClr val="hlink"/>
                </a:solidFill>
                <a:hlinkClick r:id="rId4"/>
              </a:rPr>
              <a:t>http://deconlabs.com/products/molecular-biology-ethanol/</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24b5af4377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b5af4377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http://www.finecooking.com/article/yeasts-crucial-roles-in-breadbaking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24b5af4377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b5af4377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you think will…. fermentation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24b5af4377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4b5af4377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24b5af437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b5af437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Calorimeter instructi0ns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24b5af4377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4b5af4377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http://www.interstates.com/experience/experience-detail/18/Ethanol_Plant</a:t>
            </a:r>
            <a:r>
              <a:rPr lang="en"/>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24b5af4377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4b5af4377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24b5af4377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b5af4377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24b5af4377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4b5af4377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https://www.eia.gov/todayinenergy/detail.php?id=21012</a:t>
            </a:r>
            <a:r>
              <a:rPr lang="en"/>
              <a:t>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4ba4f10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ba4f10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and pH experiments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24b5af437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4b5af437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http://ethanolproducer.com/articles/7963/western-wisconsin-energy-55-mmgy-ethanol-plant-up-for-grabs</a:t>
            </a:r>
            <a:r>
              <a:rPr lang="en"/>
              <a:t>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4b5af4377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b5af4377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https://teeic.indianaffairs.gov/er/biomass/restech/desc/ethanolplants/index.htm</a:t>
            </a:r>
            <a:r>
              <a:rPr lang="en"/>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24b5af4377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b5af4377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24b5af437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4b5af437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http://en.jintagroup.com/products_detail/productId=80.html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http://megaplantyu.com/product_xxx.asp?id=817</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https://sc02.alicdn.com/kf/HTB10RSUKpXXXXaHXFXX760XFXXXh/Hot-sale-Marmita-Machine-Fermentation-Tank.png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24b5af4377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4b5af4377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24b5af4377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4b5af4377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https://www.google.com/search?q=bioreactor&amp;source=lnms&amp;tbm=isch&amp;sa=X&amp;ved=0ahUKEwjh1J3bybLVAhWI7YMKHSzYB-wQ_AUICigB&amp;biw=787&amp;bih=716#imgrc=2zFrFDQcCliPYM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24b5af4377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b5af4377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http://slideplayer.biz.tr/slide/10943534/</a:t>
            </a:r>
            <a:r>
              <a:rPr lang="en"/>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4b5af437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b5af437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Kept weird photo for presentation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24b5af437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b5af437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24b5af437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b5af437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24b5af4377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4b5af4377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 pic: https://www.t-nation.com/diet-fat-loss/the-truth-about-bread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24ba4f103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4ba4f103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yeast and growth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38.png"/><Relationship Id="rId5" Type="http://schemas.openxmlformats.org/officeDocument/2006/relationships/image" Target="../media/image19.png"/><Relationship Id="rId6" Type="http://schemas.openxmlformats.org/officeDocument/2006/relationships/image" Target="../media/image40.png"/><Relationship Id="rId7"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26.jpg"/><Relationship Id="rId5" Type="http://schemas.openxmlformats.org/officeDocument/2006/relationships/image" Target="../media/image32.jpg"/><Relationship Id="rId6" Type="http://schemas.openxmlformats.org/officeDocument/2006/relationships/image" Target="../media/image36.jpg"/><Relationship Id="rId7" Type="http://schemas.openxmlformats.org/officeDocument/2006/relationships/image" Target="../media/image42.jpg"/><Relationship Id="rId8"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34.png"/><Relationship Id="rId5" Type="http://schemas.openxmlformats.org/officeDocument/2006/relationships/image" Target="../media/image24.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hyperlink" Target="https://www.youtube.com/watch?v=6HrJqQI9jo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hyperlink" Target="http://www.youtube.com/watch?v=FcV1ydls9hg" TargetMode="External"/><Relationship Id="rId5" Type="http://schemas.openxmlformats.org/officeDocument/2006/relationships/image" Target="../media/image6.jpg"/><Relationship Id="rId6" Type="http://schemas.openxmlformats.org/officeDocument/2006/relationships/image" Target="../media/image4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287875" y="268400"/>
            <a:ext cx="6282452" cy="3342600"/>
          </a:xfrm>
          <a:prstGeom prst="rect">
            <a:avLst/>
          </a:prstGeom>
          <a:noFill/>
          <a:ln>
            <a:noFill/>
          </a:ln>
        </p:spPr>
      </p:pic>
      <p:sp>
        <p:nvSpPr>
          <p:cNvPr id="100" name="Google Shape;100;p25"/>
          <p:cNvSpPr txBox="1"/>
          <p:nvPr/>
        </p:nvSpPr>
        <p:spPr>
          <a:xfrm>
            <a:off x="3199350" y="3611000"/>
            <a:ext cx="49962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xygen"/>
                <a:ea typeface="Oxygen"/>
                <a:cs typeface="Oxygen"/>
                <a:sym typeface="Oxygen"/>
              </a:rPr>
              <a:t>BIOREACTOR </a:t>
            </a:r>
            <a:endParaRPr b="1" sz="3000">
              <a:solidFill>
                <a:srgbClr val="FFFFFF"/>
              </a:solidFill>
              <a:latin typeface="Oxygen"/>
              <a:ea typeface="Oxygen"/>
              <a:cs typeface="Oxygen"/>
              <a:sym typeface="Oxygen"/>
            </a:endParaRPr>
          </a:p>
        </p:txBody>
      </p:sp>
      <p:pic>
        <p:nvPicPr>
          <p:cNvPr id="101" name="Google Shape;101;p25"/>
          <p:cNvPicPr preferRelativeResize="0"/>
          <p:nvPr/>
        </p:nvPicPr>
        <p:blipFill rotWithShape="1">
          <a:blip r:embed="rId4">
            <a:alphaModFix/>
          </a:blip>
          <a:srcRect b="18412" l="18843" r="29332" t="71097"/>
          <a:stretch/>
        </p:blipFill>
        <p:spPr>
          <a:xfrm>
            <a:off x="636300" y="4702500"/>
            <a:ext cx="2891314" cy="329225"/>
          </a:xfrm>
          <a:prstGeom prst="rect">
            <a:avLst/>
          </a:prstGeom>
          <a:noFill/>
          <a:ln>
            <a:noFill/>
          </a:ln>
        </p:spPr>
      </p:pic>
      <p:pic>
        <p:nvPicPr>
          <p:cNvPr id="102" name="Google Shape;102;p25"/>
          <p:cNvPicPr preferRelativeResize="0"/>
          <p:nvPr/>
        </p:nvPicPr>
        <p:blipFill rotWithShape="1">
          <a:blip r:embed="rId4">
            <a:alphaModFix/>
          </a:blip>
          <a:srcRect b="7787" l="40366" r="50017" t="83824"/>
          <a:stretch/>
        </p:blipFill>
        <p:spPr>
          <a:xfrm>
            <a:off x="3630125" y="4734775"/>
            <a:ext cx="553723" cy="271674"/>
          </a:xfrm>
          <a:prstGeom prst="rect">
            <a:avLst/>
          </a:prstGeom>
          <a:noFill/>
          <a:ln>
            <a:noFill/>
          </a:ln>
        </p:spPr>
      </p:pic>
      <p:pic>
        <p:nvPicPr>
          <p:cNvPr id="103" name="Google Shape;103;p25"/>
          <p:cNvPicPr preferRelativeResize="0"/>
          <p:nvPr/>
        </p:nvPicPr>
        <p:blipFill rotWithShape="1">
          <a:blip r:embed="rId4">
            <a:alphaModFix/>
          </a:blip>
          <a:srcRect b="31082" l="31301" r="41095" t="14974"/>
          <a:stretch/>
        </p:blipFill>
        <p:spPr>
          <a:xfrm>
            <a:off x="118550" y="4660800"/>
            <a:ext cx="375346" cy="412625"/>
          </a:xfrm>
          <a:prstGeom prst="rect">
            <a:avLst/>
          </a:prstGeom>
          <a:noFill/>
          <a:ln>
            <a:noFill/>
          </a:ln>
        </p:spPr>
      </p:pic>
      <p:sp>
        <p:nvSpPr>
          <p:cNvPr id="104" name="Google Shape;104;p25"/>
          <p:cNvSpPr txBox="1"/>
          <p:nvPr/>
        </p:nvSpPr>
        <p:spPr>
          <a:xfrm>
            <a:off x="5703900" y="4660800"/>
            <a:ext cx="36705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Oxygen"/>
                <a:ea typeface="Oxygen"/>
                <a:cs typeface="Oxygen"/>
                <a:sym typeface="Oxygen"/>
              </a:rPr>
              <a:t>Introductory Level -- </a:t>
            </a:r>
            <a:r>
              <a:rPr b="1" lang="en" sz="1800">
                <a:solidFill>
                  <a:srgbClr val="CC0000"/>
                </a:solidFill>
                <a:latin typeface="Oxygen"/>
                <a:ea typeface="Oxygen"/>
                <a:cs typeface="Oxygen"/>
                <a:sym typeface="Oxygen"/>
              </a:rPr>
              <a:t>July 2017</a:t>
            </a:r>
            <a:endParaRPr b="1" sz="1800">
              <a:solidFill>
                <a:srgbClr val="CC0000"/>
              </a:solidFill>
              <a:latin typeface="Oxygen"/>
              <a:ea typeface="Oxygen"/>
              <a:cs typeface="Oxygen"/>
              <a:sym typeface="Oxygen"/>
            </a:endParaRPr>
          </a:p>
        </p:txBody>
      </p:sp>
      <p:pic>
        <p:nvPicPr>
          <p:cNvPr descr="Screen Shot 2017-07-28 at 7.38.53 PM.png" id="105" name="Google Shape;105;p25"/>
          <p:cNvPicPr preferRelativeResize="0"/>
          <p:nvPr/>
        </p:nvPicPr>
        <p:blipFill>
          <a:blip r:embed="rId5">
            <a:alphaModFix/>
          </a:blip>
          <a:stretch>
            <a:fillRect/>
          </a:stretch>
        </p:blipFill>
        <p:spPr>
          <a:xfrm>
            <a:off x="152400" y="152400"/>
            <a:ext cx="942975" cy="2762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34"/>
          <p:cNvPicPr preferRelativeResize="0"/>
          <p:nvPr/>
        </p:nvPicPr>
        <p:blipFill>
          <a:blip r:embed="rId3">
            <a:alphaModFix/>
          </a:blip>
          <a:stretch>
            <a:fillRect/>
          </a:stretch>
        </p:blipFill>
        <p:spPr>
          <a:xfrm>
            <a:off x="5906700" y="2743863"/>
            <a:ext cx="2966824" cy="1854249"/>
          </a:xfrm>
          <a:prstGeom prst="rect">
            <a:avLst/>
          </a:prstGeom>
          <a:noFill/>
          <a:ln>
            <a:noFill/>
          </a:ln>
        </p:spPr>
      </p:pic>
      <p:pic>
        <p:nvPicPr>
          <p:cNvPr id="175" name="Google Shape;175;p34"/>
          <p:cNvPicPr preferRelativeResize="0"/>
          <p:nvPr/>
        </p:nvPicPr>
        <p:blipFill>
          <a:blip r:embed="rId4">
            <a:alphaModFix/>
          </a:blip>
          <a:stretch>
            <a:fillRect/>
          </a:stretch>
        </p:blipFill>
        <p:spPr>
          <a:xfrm>
            <a:off x="114173" y="2940826"/>
            <a:ext cx="1966750" cy="1460325"/>
          </a:xfrm>
          <a:prstGeom prst="rect">
            <a:avLst/>
          </a:prstGeom>
          <a:noFill/>
          <a:ln>
            <a:noFill/>
          </a:ln>
        </p:spPr>
      </p:pic>
      <p:pic>
        <p:nvPicPr>
          <p:cNvPr id="176" name="Google Shape;176;p34"/>
          <p:cNvPicPr preferRelativeResize="0"/>
          <p:nvPr/>
        </p:nvPicPr>
        <p:blipFill>
          <a:blip r:embed="rId5">
            <a:alphaModFix/>
          </a:blip>
          <a:stretch>
            <a:fillRect/>
          </a:stretch>
        </p:blipFill>
        <p:spPr>
          <a:xfrm>
            <a:off x="1792050" y="2735150"/>
            <a:ext cx="2166375" cy="2166375"/>
          </a:xfrm>
          <a:prstGeom prst="rect">
            <a:avLst/>
          </a:prstGeom>
          <a:noFill/>
          <a:ln>
            <a:noFill/>
          </a:ln>
        </p:spPr>
      </p:pic>
      <p:pic>
        <p:nvPicPr>
          <p:cNvPr id="177" name="Google Shape;177;p34"/>
          <p:cNvPicPr preferRelativeResize="0"/>
          <p:nvPr/>
        </p:nvPicPr>
        <p:blipFill>
          <a:blip r:embed="rId6">
            <a:alphaModFix/>
          </a:blip>
          <a:stretch>
            <a:fillRect/>
          </a:stretch>
        </p:blipFill>
        <p:spPr>
          <a:xfrm>
            <a:off x="3659400" y="3088175"/>
            <a:ext cx="2587800" cy="1645850"/>
          </a:xfrm>
          <a:prstGeom prst="rect">
            <a:avLst/>
          </a:prstGeom>
          <a:noFill/>
          <a:ln>
            <a:noFill/>
          </a:ln>
        </p:spPr>
      </p:pic>
      <p:pic>
        <p:nvPicPr>
          <p:cNvPr id="178" name="Google Shape;178;p34"/>
          <p:cNvPicPr preferRelativeResize="0"/>
          <p:nvPr/>
        </p:nvPicPr>
        <p:blipFill rotWithShape="1">
          <a:blip r:embed="rId7">
            <a:alphaModFix/>
          </a:blip>
          <a:srcRect b="0" l="0" r="0" t="0"/>
          <a:stretch/>
        </p:blipFill>
        <p:spPr>
          <a:xfrm>
            <a:off x="1274700" y="1156325"/>
            <a:ext cx="6019500" cy="2167200"/>
          </a:xfrm>
          <a:prstGeom prst="rect">
            <a:avLst/>
          </a:prstGeom>
          <a:noFill/>
          <a:ln>
            <a:noFill/>
          </a:ln>
        </p:spPr>
      </p:pic>
      <p:sp>
        <p:nvSpPr>
          <p:cNvPr id="179" name="Google Shape;179;p34"/>
          <p:cNvSpPr txBox="1"/>
          <p:nvPr/>
        </p:nvSpPr>
        <p:spPr>
          <a:xfrm>
            <a:off x="436650" y="616925"/>
            <a:ext cx="8270700" cy="5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latin typeface="Oxygen"/>
                <a:ea typeface="Oxygen"/>
                <a:cs typeface="Oxygen"/>
                <a:sym typeface="Oxygen"/>
              </a:rPr>
              <a:t>Yeast consume sugars (everything from wheat, barley, rice, and corn, to lab glucose)</a:t>
            </a:r>
            <a:endParaRPr>
              <a:solidFill>
                <a:srgbClr val="FFF2CC"/>
              </a:solidFill>
              <a:latin typeface="Oxygen"/>
              <a:ea typeface="Oxygen"/>
              <a:cs typeface="Oxygen"/>
              <a:sym typeface="Oxyge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5"/>
          <p:cNvSpPr txBox="1"/>
          <p:nvPr/>
        </p:nvSpPr>
        <p:spPr>
          <a:xfrm>
            <a:off x="-33300" y="4711275"/>
            <a:ext cx="92106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C78D8"/>
                </a:solidFill>
                <a:latin typeface="Oxygen"/>
                <a:ea typeface="Oxygen"/>
                <a:cs typeface="Oxygen"/>
                <a:sym typeface="Oxygen"/>
              </a:rPr>
              <a:t>When yeast eat sugar, we call that fermentation and it can produce useful products: CO2 and Ethanol</a:t>
            </a:r>
            <a:endParaRPr b="1">
              <a:solidFill>
                <a:srgbClr val="3C78D8"/>
              </a:solidFill>
              <a:latin typeface="Oxygen"/>
              <a:ea typeface="Oxygen"/>
              <a:cs typeface="Oxygen"/>
              <a:sym typeface="Oxygen"/>
            </a:endParaRPr>
          </a:p>
          <a:p>
            <a:pPr indent="0" lvl="0" marL="0" rtl="0" algn="l">
              <a:spcBef>
                <a:spcPts val="0"/>
              </a:spcBef>
              <a:spcAft>
                <a:spcPts val="0"/>
              </a:spcAft>
              <a:buNone/>
            </a:pPr>
            <a:r>
              <a:t/>
            </a:r>
            <a:endParaRPr b="1" i="1">
              <a:solidFill>
                <a:srgbClr val="3C78D8"/>
              </a:solidFill>
              <a:latin typeface="Oxygen"/>
              <a:ea typeface="Oxygen"/>
              <a:cs typeface="Oxygen"/>
              <a:sym typeface="Oxygen"/>
            </a:endParaRPr>
          </a:p>
        </p:txBody>
      </p:sp>
      <p:pic>
        <p:nvPicPr>
          <p:cNvPr id="185" name="Google Shape;185;p35"/>
          <p:cNvPicPr preferRelativeResize="0"/>
          <p:nvPr/>
        </p:nvPicPr>
        <p:blipFill rotWithShape="1">
          <a:blip r:embed="rId3">
            <a:alphaModFix/>
          </a:blip>
          <a:srcRect b="0" l="-10270" r="10269" t="0"/>
          <a:stretch/>
        </p:blipFill>
        <p:spPr>
          <a:xfrm>
            <a:off x="6297325" y="1469900"/>
            <a:ext cx="2581451" cy="1904075"/>
          </a:xfrm>
          <a:prstGeom prst="rect">
            <a:avLst/>
          </a:prstGeom>
          <a:noFill/>
          <a:ln>
            <a:noFill/>
          </a:ln>
        </p:spPr>
      </p:pic>
      <p:pic>
        <p:nvPicPr>
          <p:cNvPr id="186" name="Google Shape;186;p35"/>
          <p:cNvPicPr preferRelativeResize="0"/>
          <p:nvPr/>
        </p:nvPicPr>
        <p:blipFill rotWithShape="1">
          <a:blip r:embed="rId4">
            <a:alphaModFix/>
          </a:blip>
          <a:srcRect b="5350" l="0" r="0" t="-5350"/>
          <a:stretch/>
        </p:blipFill>
        <p:spPr>
          <a:xfrm>
            <a:off x="6591675" y="180325"/>
            <a:ext cx="2407626" cy="1354300"/>
          </a:xfrm>
          <a:prstGeom prst="rect">
            <a:avLst/>
          </a:prstGeom>
          <a:noFill/>
          <a:ln>
            <a:noFill/>
          </a:ln>
        </p:spPr>
      </p:pic>
      <p:pic>
        <p:nvPicPr>
          <p:cNvPr id="187" name="Google Shape;187;p35"/>
          <p:cNvPicPr preferRelativeResize="0"/>
          <p:nvPr/>
        </p:nvPicPr>
        <p:blipFill>
          <a:blip r:embed="rId5">
            <a:alphaModFix/>
          </a:blip>
          <a:stretch>
            <a:fillRect/>
          </a:stretch>
        </p:blipFill>
        <p:spPr>
          <a:xfrm>
            <a:off x="6681552" y="3159775"/>
            <a:ext cx="2301900" cy="1551501"/>
          </a:xfrm>
          <a:prstGeom prst="rect">
            <a:avLst/>
          </a:prstGeom>
          <a:noFill/>
          <a:ln>
            <a:noFill/>
          </a:ln>
        </p:spPr>
      </p:pic>
      <p:pic>
        <p:nvPicPr>
          <p:cNvPr id="188" name="Google Shape;188;p35"/>
          <p:cNvPicPr preferRelativeResize="0"/>
          <p:nvPr/>
        </p:nvPicPr>
        <p:blipFill>
          <a:blip r:embed="rId6">
            <a:alphaModFix/>
          </a:blip>
          <a:stretch>
            <a:fillRect/>
          </a:stretch>
        </p:blipFill>
        <p:spPr>
          <a:xfrm>
            <a:off x="5842050" y="115598"/>
            <a:ext cx="749625" cy="1354298"/>
          </a:xfrm>
          <a:prstGeom prst="rect">
            <a:avLst/>
          </a:prstGeom>
          <a:noFill/>
          <a:ln>
            <a:noFill/>
          </a:ln>
        </p:spPr>
      </p:pic>
      <p:pic>
        <p:nvPicPr>
          <p:cNvPr id="189" name="Google Shape;189;p35"/>
          <p:cNvPicPr preferRelativeResize="0"/>
          <p:nvPr/>
        </p:nvPicPr>
        <p:blipFill rotWithShape="1">
          <a:blip r:embed="rId7">
            <a:alphaModFix/>
          </a:blip>
          <a:srcRect b="7766" l="18924" r="20089" t="9697"/>
          <a:stretch/>
        </p:blipFill>
        <p:spPr>
          <a:xfrm>
            <a:off x="5114205" y="1469888"/>
            <a:ext cx="1567351" cy="2651437"/>
          </a:xfrm>
          <a:prstGeom prst="rect">
            <a:avLst/>
          </a:prstGeom>
          <a:noFill/>
          <a:ln>
            <a:noFill/>
          </a:ln>
        </p:spPr>
      </p:pic>
      <p:sp>
        <p:nvSpPr>
          <p:cNvPr id="190" name="Google Shape;190;p35"/>
          <p:cNvSpPr/>
          <p:nvPr/>
        </p:nvSpPr>
        <p:spPr>
          <a:xfrm>
            <a:off x="2686600" y="3735275"/>
            <a:ext cx="2496850" cy="891800"/>
          </a:xfrm>
          <a:custGeom>
            <a:rect b="b" l="l" r="r" t="t"/>
            <a:pathLst>
              <a:path extrusionOk="0" h="35672" w="99874">
                <a:moveTo>
                  <a:pt x="0" y="5593"/>
                </a:moveTo>
                <a:cubicBezTo>
                  <a:pt x="6459" y="10587"/>
                  <a:pt x="22105" y="36487"/>
                  <a:pt x="38751" y="35555"/>
                </a:cubicBezTo>
                <a:cubicBezTo>
                  <a:pt x="55397" y="34623"/>
                  <a:pt x="89687" y="5926"/>
                  <a:pt x="99874" y="0"/>
                </a:cubicBezTo>
              </a:path>
            </a:pathLst>
          </a:custGeom>
          <a:noFill/>
          <a:ln cap="flat" cmpd="sng" w="76200">
            <a:solidFill>
              <a:srgbClr val="FFFF00"/>
            </a:solidFill>
            <a:prstDash val="solid"/>
            <a:round/>
            <a:headEnd len="med" w="med" type="none"/>
            <a:tailEnd len="med" w="med" type="none"/>
          </a:ln>
        </p:spPr>
      </p:sp>
      <p:cxnSp>
        <p:nvCxnSpPr>
          <p:cNvPr id="191" name="Google Shape;191;p35"/>
          <p:cNvCxnSpPr/>
          <p:nvPr/>
        </p:nvCxnSpPr>
        <p:spPr>
          <a:xfrm flipH="1" rot="10800000">
            <a:off x="4867550" y="3495325"/>
            <a:ext cx="539400" cy="449700"/>
          </a:xfrm>
          <a:prstGeom prst="straightConnector1">
            <a:avLst/>
          </a:prstGeom>
          <a:noFill/>
          <a:ln cap="flat" cmpd="sng" w="76200">
            <a:solidFill>
              <a:srgbClr val="FFFF00"/>
            </a:solidFill>
            <a:prstDash val="solid"/>
            <a:round/>
            <a:headEnd len="med" w="med" type="none"/>
            <a:tailEnd len="med" w="med" type="triangle"/>
          </a:ln>
        </p:spPr>
      </p:cxnSp>
      <p:pic>
        <p:nvPicPr>
          <p:cNvPr id="192" name="Google Shape;192;p35"/>
          <p:cNvPicPr preferRelativeResize="0"/>
          <p:nvPr/>
        </p:nvPicPr>
        <p:blipFill>
          <a:blip r:embed="rId8">
            <a:alphaModFix/>
          </a:blip>
          <a:stretch>
            <a:fillRect/>
          </a:stretch>
        </p:blipFill>
        <p:spPr>
          <a:xfrm>
            <a:off x="256900" y="180325"/>
            <a:ext cx="4260050" cy="376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6"/>
          <p:cNvSpPr txBox="1"/>
          <p:nvPr/>
        </p:nvSpPr>
        <p:spPr>
          <a:xfrm>
            <a:off x="270225" y="0"/>
            <a:ext cx="3408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Oxygen"/>
                <a:ea typeface="Oxygen"/>
                <a:cs typeface="Oxygen"/>
                <a:sym typeface="Oxygen"/>
              </a:rPr>
              <a:t>Leavened</a:t>
            </a:r>
            <a:endParaRPr sz="3000">
              <a:solidFill>
                <a:srgbClr val="CC0000"/>
              </a:solidFill>
              <a:latin typeface="Oxygen"/>
              <a:ea typeface="Oxygen"/>
              <a:cs typeface="Oxygen"/>
              <a:sym typeface="Oxygen"/>
            </a:endParaRPr>
          </a:p>
        </p:txBody>
      </p:sp>
      <p:sp>
        <p:nvSpPr>
          <p:cNvPr id="198" name="Google Shape;198;p36"/>
          <p:cNvSpPr txBox="1"/>
          <p:nvPr/>
        </p:nvSpPr>
        <p:spPr>
          <a:xfrm>
            <a:off x="6934075" y="0"/>
            <a:ext cx="3273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Oxygen"/>
                <a:ea typeface="Oxygen"/>
                <a:cs typeface="Oxygen"/>
                <a:sym typeface="Oxygen"/>
              </a:rPr>
              <a:t>Unleavened</a:t>
            </a:r>
            <a:endParaRPr sz="3000">
              <a:solidFill>
                <a:srgbClr val="CC0000"/>
              </a:solidFill>
              <a:latin typeface="Oxygen"/>
              <a:ea typeface="Oxygen"/>
              <a:cs typeface="Oxygen"/>
              <a:sym typeface="Oxygen"/>
            </a:endParaRPr>
          </a:p>
        </p:txBody>
      </p:sp>
      <p:pic>
        <p:nvPicPr>
          <p:cNvPr id="199" name="Google Shape;199;p36"/>
          <p:cNvPicPr preferRelativeResize="0"/>
          <p:nvPr/>
        </p:nvPicPr>
        <p:blipFill>
          <a:blip r:embed="rId3">
            <a:alphaModFix/>
          </a:blip>
          <a:stretch>
            <a:fillRect/>
          </a:stretch>
        </p:blipFill>
        <p:spPr>
          <a:xfrm>
            <a:off x="6934075" y="2297401"/>
            <a:ext cx="2209926" cy="1243087"/>
          </a:xfrm>
          <a:prstGeom prst="rect">
            <a:avLst/>
          </a:prstGeom>
          <a:noFill/>
          <a:ln>
            <a:noFill/>
          </a:ln>
        </p:spPr>
      </p:pic>
      <p:pic>
        <p:nvPicPr>
          <p:cNvPr id="200" name="Google Shape;200;p36"/>
          <p:cNvPicPr preferRelativeResize="0"/>
          <p:nvPr/>
        </p:nvPicPr>
        <p:blipFill>
          <a:blip r:embed="rId4">
            <a:alphaModFix/>
          </a:blip>
          <a:stretch>
            <a:fillRect/>
          </a:stretch>
        </p:blipFill>
        <p:spPr>
          <a:xfrm>
            <a:off x="6934074" y="3655941"/>
            <a:ext cx="2209926" cy="1473284"/>
          </a:xfrm>
          <a:prstGeom prst="rect">
            <a:avLst/>
          </a:prstGeom>
          <a:noFill/>
          <a:ln>
            <a:noFill/>
          </a:ln>
        </p:spPr>
      </p:pic>
      <p:pic>
        <p:nvPicPr>
          <p:cNvPr id="201" name="Google Shape;201;p36"/>
          <p:cNvPicPr preferRelativeResize="0"/>
          <p:nvPr/>
        </p:nvPicPr>
        <p:blipFill>
          <a:blip r:embed="rId5">
            <a:alphaModFix/>
          </a:blip>
          <a:stretch>
            <a:fillRect/>
          </a:stretch>
        </p:blipFill>
        <p:spPr>
          <a:xfrm>
            <a:off x="6934065" y="618025"/>
            <a:ext cx="2209935" cy="1518549"/>
          </a:xfrm>
          <a:prstGeom prst="rect">
            <a:avLst/>
          </a:prstGeom>
          <a:noFill/>
          <a:ln>
            <a:noFill/>
          </a:ln>
        </p:spPr>
      </p:pic>
      <p:pic>
        <p:nvPicPr>
          <p:cNvPr id="202" name="Google Shape;202;p36"/>
          <p:cNvPicPr preferRelativeResize="0"/>
          <p:nvPr/>
        </p:nvPicPr>
        <p:blipFill>
          <a:blip r:embed="rId6">
            <a:alphaModFix/>
          </a:blip>
          <a:stretch>
            <a:fillRect/>
          </a:stretch>
        </p:blipFill>
        <p:spPr>
          <a:xfrm>
            <a:off x="0" y="629416"/>
            <a:ext cx="2281975" cy="1518559"/>
          </a:xfrm>
          <a:prstGeom prst="rect">
            <a:avLst/>
          </a:prstGeom>
          <a:noFill/>
          <a:ln>
            <a:noFill/>
          </a:ln>
        </p:spPr>
      </p:pic>
      <p:pic>
        <p:nvPicPr>
          <p:cNvPr id="203" name="Google Shape;203;p36"/>
          <p:cNvPicPr preferRelativeResize="0"/>
          <p:nvPr/>
        </p:nvPicPr>
        <p:blipFill>
          <a:blip r:embed="rId7">
            <a:alphaModFix/>
          </a:blip>
          <a:stretch>
            <a:fillRect/>
          </a:stretch>
        </p:blipFill>
        <p:spPr>
          <a:xfrm>
            <a:off x="0" y="3854925"/>
            <a:ext cx="2290800" cy="1288575"/>
          </a:xfrm>
          <a:prstGeom prst="rect">
            <a:avLst/>
          </a:prstGeom>
          <a:noFill/>
          <a:ln>
            <a:noFill/>
          </a:ln>
        </p:spPr>
      </p:pic>
      <p:pic>
        <p:nvPicPr>
          <p:cNvPr id="204" name="Google Shape;204;p36"/>
          <p:cNvPicPr preferRelativeResize="0"/>
          <p:nvPr/>
        </p:nvPicPr>
        <p:blipFill>
          <a:blip r:embed="rId8">
            <a:alphaModFix/>
          </a:blip>
          <a:stretch>
            <a:fillRect/>
          </a:stretch>
        </p:blipFill>
        <p:spPr>
          <a:xfrm>
            <a:off x="0" y="2258962"/>
            <a:ext cx="2281980" cy="1518562"/>
          </a:xfrm>
          <a:prstGeom prst="rect">
            <a:avLst/>
          </a:prstGeom>
          <a:noFill/>
          <a:ln>
            <a:noFill/>
          </a:ln>
        </p:spPr>
      </p:pic>
      <p:sp>
        <p:nvSpPr>
          <p:cNvPr id="205" name="Google Shape;205;p36"/>
          <p:cNvSpPr txBox="1"/>
          <p:nvPr/>
        </p:nvSpPr>
        <p:spPr>
          <a:xfrm>
            <a:off x="2904013" y="1387263"/>
            <a:ext cx="3408000" cy="28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Yeast eats sugar and releases carbon dioxide and alcohol.  </a:t>
            </a:r>
            <a:endParaRPr sz="1800">
              <a:solidFill>
                <a:srgbClr val="CC0000"/>
              </a:solidFill>
              <a:latin typeface="Oxygen"/>
              <a:ea typeface="Oxygen"/>
              <a:cs typeface="Oxygen"/>
              <a:sym typeface="Oxygen"/>
            </a:endParaRPr>
          </a:p>
          <a:p>
            <a:pPr indent="0" lvl="0" marL="0" rtl="0" algn="l">
              <a:spcBef>
                <a:spcPts val="0"/>
              </a:spcBef>
              <a:spcAft>
                <a:spcPts val="0"/>
              </a:spcAft>
              <a:buNone/>
            </a:pPr>
            <a:r>
              <a:rPr lang="en" sz="1800">
                <a:solidFill>
                  <a:srgbClr val="CC0000"/>
                </a:solidFill>
                <a:latin typeface="Oxygen"/>
                <a:ea typeface="Oxygen"/>
                <a:cs typeface="Oxygen"/>
                <a:sym typeface="Oxygen"/>
              </a:rPr>
              <a:t>Yeast contains enzymes that help to break down bread ingredients into simple sugars that the yeast can eat.  The air bubbles found in leavened bread are from alcohol and CO2 that is produced when yeast eats these simple sugars.  </a:t>
            </a:r>
            <a:endParaRPr sz="1800">
              <a:solidFill>
                <a:srgbClr val="CC0000"/>
              </a:solidFill>
              <a:latin typeface="Oxygen"/>
              <a:ea typeface="Oxygen"/>
              <a:cs typeface="Oxygen"/>
              <a:sym typeface="Oxygen"/>
            </a:endParaRPr>
          </a:p>
        </p:txBody>
      </p:sp>
      <p:sp>
        <p:nvSpPr>
          <p:cNvPr id="206" name="Google Shape;206;p36"/>
          <p:cNvSpPr txBox="1"/>
          <p:nvPr/>
        </p:nvSpPr>
        <p:spPr>
          <a:xfrm>
            <a:off x="1009500" y="360400"/>
            <a:ext cx="7125000" cy="8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CC0000"/>
                </a:solidFill>
                <a:latin typeface="Oxygen"/>
                <a:ea typeface="Oxygen"/>
                <a:cs typeface="Oxygen"/>
                <a:sym typeface="Oxygen"/>
              </a:rPr>
              <a:t>Yeast and Bread</a:t>
            </a:r>
            <a:endParaRPr sz="3000">
              <a:solidFill>
                <a:srgbClr val="CC0000"/>
              </a:solidFill>
              <a:latin typeface="Oxygen"/>
              <a:ea typeface="Oxygen"/>
              <a:cs typeface="Oxygen"/>
              <a:sym typeface="Oxyge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7"/>
          <p:cNvSpPr txBox="1"/>
          <p:nvPr/>
        </p:nvSpPr>
        <p:spPr>
          <a:xfrm>
            <a:off x="522150" y="539400"/>
            <a:ext cx="8099700" cy="40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00"/>
                </a:solidFill>
                <a:latin typeface="Oxygen"/>
                <a:ea typeface="Oxygen"/>
                <a:cs typeface="Oxygen"/>
                <a:sym typeface="Oxygen"/>
              </a:rPr>
              <a:t>Fermentation happens when...</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3F3F3"/>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Yeast have sufficient sugar to consume</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Low-oxygen environment </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Good yeast life conditions without harsh substances</a:t>
            </a:r>
            <a:endParaRPr sz="18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a:p>
            <a:pPr indent="0" lvl="0" marL="0" rtl="0" algn="l">
              <a:spcBef>
                <a:spcPts val="0"/>
              </a:spcBef>
              <a:spcAft>
                <a:spcPts val="0"/>
              </a:spcAft>
              <a:buNone/>
            </a:pPr>
            <a:r>
              <a:rPr lang="en" sz="1800">
                <a:solidFill>
                  <a:srgbClr val="FFFF00"/>
                </a:solidFill>
                <a:latin typeface="Oxygen"/>
                <a:ea typeface="Oxygen"/>
                <a:cs typeface="Oxygen"/>
                <a:sym typeface="Oxygen"/>
              </a:rPr>
              <a:t>How do you think each of these factors would affect fermentation? Would you like to test any?</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3F3F3"/>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Type of sugar or fruit in the bioreactor</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Plastic wrap or regular lid?</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pH? Temperature of the bioreactor? Amount of ethanol in the bioreactor?</a:t>
            </a:r>
            <a:endParaRPr sz="18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rPr lang="en" sz="1800">
                <a:solidFill>
                  <a:srgbClr val="FFFF00"/>
                </a:solidFill>
                <a:latin typeface="Oxygen"/>
                <a:ea typeface="Oxygen"/>
                <a:cs typeface="Oxygen"/>
                <a:sym typeface="Oxygen"/>
              </a:rPr>
              <a:t>How do you think fermentation affects pressure in the bioreactor? How about temperature? Think about what you know about energy.</a:t>
            </a:r>
            <a:endParaRPr sz="1800">
              <a:solidFill>
                <a:srgbClr val="3C78D8"/>
              </a:solidFill>
              <a:latin typeface="Oxygen"/>
              <a:ea typeface="Oxygen"/>
              <a:cs typeface="Oxygen"/>
              <a:sym typeface="Oxyge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8"/>
          <p:cNvSpPr txBox="1"/>
          <p:nvPr/>
        </p:nvSpPr>
        <p:spPr>
          <a:xfrm>
            <a:off x="870600" y="354100"/>
            <a:ext cx="7125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Oxygen"/>
                <a:ea typeface="Oxygen"/>
                <a:cs typeface="Oxygen"/>
                <a:sym typeface="Oxygen"/>
              </a:rPr>
              <a:t>Calorimetry</a:t>
            </a:r>
            <a:endParaRPr sz="3000">
              <a:solidFill>
                <a:srgbClr val="CC0000"/>
              </a:solidFill>
              <a:latin typeface="Oxygen"/>
              <a:ea typeface="Oxygen"/>
              <a:cs typeface="Oxygen"/>
              <a:sym typeface="Oxygen"/>
            </a:endParaRPr>
          </a:p>
        </p:txBody>
      </p:sp>
      <p:sp>
        <p:nvSpPr>
          <p:cNvPr id="217" name="Google Shape;217;p38"/>
          <p:cNvSpPr txBox="1"/>
          <p:nvPr/>
        </p:nvSpPr>
        <p:spPr>
          <a:xfrm>
            <a:off x="0" y="-129825"/>
            <a:ext cx="359400" cy="9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8"/>
          <p:cNvSpPr txBox="1"/>
          <p:nvPr/>
        </p:nvSpPr>
        <p:spPr>
          <a:xfrm>
            <a:off x="1388225" y="1051225"/>
            <a:ext cx="5752800" cy="264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Measure the heat of a reaction by keeping track of how much it raises the temperature of water</a:t>
            </a:r>
            <a:endParaRPr sz="18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Can be used to study many reactions, and even living organism systems! But is often used to study the heat given off by various substances burning, useful in determining the concept of food calories.</a:t>
            </a:r>
            <a:endParaRPr sz="18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We can use it to demonstrate the utility of ethanol as a fuel (and to note the general purity of our ethanol)!</a:t>
            </a:r>
            <a:endParaRPr sz="1800">
              <a:solidFill>
                <a:srgbClr val="3C78D8"/>
              </a:solidFill>
              <a:latin typeface="Oxygen"/>
              <a:ea typeface="Oxygen"/>
              <a:cs typeface="Oxygen"/>
              <a:sym typeface="Oxyge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9"/>
          <p:cNvSpPr txBox="1"/>
          <p:nvPr/>
        </p:nvSpPr>
        <p:spPr>
          <a:xfrm>
            <a:off x="672400" y="0"/>
            <a:ext cx="82395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Oxygen"/>
                <a:ea typeface="Oxygen"/>
                <a:cs typeface="Oxygen"/>
                <a:sym typeface="Oxygen"/>
              </a:rPr>
              <a:t>How to Do A Calorimetry Experiment</a:t>
            </a:r>
            <a:endParaRPr sz="2400">
              <a:solidFill>
                <a:srgbClr val="CC0000"/>
              </a:solidFill>
              <a:latin typeface="Oxygen"/>
              <a:ea typeface="Oxygen"/>
              <a:cs typeface="Oxygen"/>
              <a:sym typeface="Oxygen"/>
            </a:endParaRPr>
          </a:p>
        </p:txBody>
      </p:sp>
      <p:pic>
        <p:nvPicPr>
          <p:cNvPr id="224" name="Google Shape;224;p39"/>
          <p:cNvPicPr preferRelativeResize="0"/>
          <p:nvPr/>
        </p:nvPicPr>
        <p:blipFill rotWithShape="1">
          <a:blip r:embed="rId3">
            <a:alphaModFix/>
          </a:blip>
          <a:srcRect b="7599" l="43248" r="27202" t="18979"/>
          <a:stretch/>
        </p:blipFill>
        <p:spPr>
          <a:xfrm>
            <a:off x="4245990" y="570400"/>
            <a:ext cx="3209083" cy="4523075"/>
          </a:xfrm>
          <a:prstGeom prst="rect">
            <a:avLst/>
          </a:prstGeom>
          <a:noFill/>
          <a:ln>
            <a:noFill/>
          </a:ln>
        </p:spPr>
      </p:pic>
      <p:pic>
        <p:nvPicPr>
          <p:cNvPr id="225" name="Google Shape;225;p39"/>
          <p:cNvPicPr preferRelativeResize="0"/>
          <p:nvPr/>
        </p:nvPicPr>
        <p:blipFill rotWithShape="1">
          <a:blip r:embed="rId4">
            <a:alphaModFix/>
          </a:blip>
          <a:srcRect b="10364" l="43690" r="25456" t="37500"/>
          <a:stretch/>
        </p:blipFill>
        <p:spPr>
          <a:xfrm>
            <a:off x="2182100" y="570400"/>
            <a:ext cx="1955323" cy="1874343"/>
          </a:xfrm>
          <a:prstGeom prst="rect">
            <a:avLst/>
          </a:prstGeom>
          <a:noFill/>
          <a:ln>
            <a:noFill/>
          </a:ln>
        </p:spPr>
      </p:pic>
      <p:pic>
        <p:nvPicPr>
          <p:cNvPr id="226" name="Google Shape;226;p39"/>
          <p:cNvPicPr preferRelativeResize="0"/>
          <p:nvPr/>
        </p:nvPicPr>
        <p:blipFill rotWithShape="1">
          <a:blip r:embed="rId5">
            <a:alphaModFix/>
          </a:blip>
          <a:srcRect b="6767" l="43140" r="25962" t="19437"/>
          <a:stretch/>
        </p:blipFill>
        <p:spPr>
          <a:xfrm>
            <a:off x="2214425" y="2531725"/>
            <a:ext cx="1890677" cy="2561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40"/>
          <p:cNvPicPr preferRelativeResize="0"/>
          <p:nvPr/>
        </p:nvPicPr>
        <p:blipFill>
          <a:blip r:embed="rId3">
            <a:alphaModFix/>
          </a:blip>
          <a:stretch>
            <a:fillRect/>
          </a:stretch>
        </p:blipFill>
        <p:spPr>
          <a:xfrm>
            <a:off x="0" y="1500616"/>
            <a:ext cx="9144000" cy="3474709"/>
          </a:xfrm>
          <a:prstGeom prst="rect">
            <a:avLst/>
          </a:prstGeom>
          <a:noFill/>
          <a:ln>
            <a:noFill/>
          </a:ln>
        </p:spPr>
      </p:pic>
      <p:sp>
        <p:nvSpPr>
          <p:cNvPr id="232" name="Google Shape;232;p40"/>
          <p:cNvSpPr txBox="1"/>
          <p:nvPr>
            <p:ph idx="4294967295" type="title"/>
          </p:nvPr>
        </p:nvSpPr>
        <p:spPr>
          <a:xfrm>
            <a:off x="764400" y="430250"/>
            <a:ext cx="83796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Oxygen"/>
                <a:ea typeface="Oxygen"/>
                <a:cs typeface="Oxygen"/>
                <a:sym typeface="Oxygen"/>
              </a:rPr>
              <a:t>Introduction to Modern Bioreactors</a:t>
            </a:r>
            <a:endParaRPr b="1" sz="3600">
              <a:solidFill>
                <a:srgbClr val="3C78D8"/>
              </a:solidFill>
              <a:latin typeface="Oxygen"/>
              <a:ea typeface="Oxygen"/>
              <a:cs typeface="Oxygen"/>
              <a:sym typeface="Oxyge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1"/>
          <p:cNvSpPr txBox="1"/>
          <p:nvPr/>
        </p:nvSpPr>
        <p:spPr>
          <a:xfrm>
            <a:off x="230125" y="2020625"/>
            <a:ext cx="2171400" cy="9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CC0000"/>
                </a:solidFill>
                <a:latin typeface="Oxygen"/>
                <a:ea typeface="Oxygen"/>
                <a:cs typeface="Oxygen"/>
                <a:sym typeface="Oxygen"/>
              </a:rPr>
              <a:t>Why are there ethanol plants this large? </a:t>
            </a:r>
            <a:endParaRPr b="1" sz="2200">
              <a:solidFill>
                <a:srgbClr val="CC0000"/>
              </a:solidFill>
              <a:latin typeface="Oxygen"/>
              <a:ea typeface="Oxygen"/>
              <a:cs typeface="Oxygen"/>
              <a:sym typeface="Oxygen"/>
            </a:endParaRPr>
          </a:p>
          <a:p>
            <a:pPr indent="0" lvl="0" marL="0" rtl="0" algn="l">
              <a:spcBef>
                <a:spcPts val="0"/>
              </a:spcBef>
              <a:spcAft>
                <a:spcPts val="0"/>
              </a:spcAft>
              <a:buNone/>
            </a:pPr>
            <a:r>
              <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FFF00"/>
              </a:solidFill>
              <a:latin typeface="Oxygen"/>
              <a:ea typeface="Oxygen"/>
              <a:cs typeface="Oxygen"/>
              <a:sym typeface="Oxygen"/>
            </a:endParaRPr>
          </a:p>
        </p:txBody>
      </p:sp>
      <p:sp>
        <p:nvSpPr>
          <p:cNvPr id="238" name="Google Shape;238;p41"/>
          <p:cNvSpPr txBox="1"/>
          <p:nvPr/>
        </p:nvSpPr>
        <p:spPr>
          <a:xfrm>
            <a:off x="301250" y="4206050"/>
            <a:ext cx="9144000" cy="845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00"/>
              </a:solidFill>
              <a:latin typeface="Oxygen"/>
              <a:ea typeface="Oxygen"/>
              <a:cs typeface="Oxygen"/>
              <a:sym typeface="Oxygen"/>
            </a:endParaRPr>
          </a:p>
          <a:p>
            <a:pPr indent="0" lvl="0" marL="0" rtl="0" algn="l">
              <a:spcBef>
                <a:spcPts val="0"/>
              </a:spcBef>
              <a:spcAft>
                <a:spcPts val="0"/>
              </a:spcAft>
              <a:buNone/>
            </a:pPr>
            <a:r>
              <a:rPr b="1" lang="en" sz="1800">
                <a:solidFill>
                  <a:srgbClr val="FFFF00"/>
                </a:solidFill>
                <a:latin typeface="Oxygen"/>
                <a:ea typeface="Oxygen"/>
                <a:cs typeface="Oxygen"/>
                <a:sym typeface="Oxygen"/>
              </a:rPr>
              <a:t>Hint</a:t>
            </a:r>
            <a:r>
              <a:rPr lang="en" sz="1800">
                <a:solidFill>
                  <a:srgbClr val="FFFF00"/>
                </a:solidFill>
                <a:latin typeface="Oxygen"/>
                <a:ea typeface="Oxygen"/>
                <a:cs typeface="Oxygen"/>
                <a:sym typeface="Oxygen"/>
              </a:rPr>
              <a:t>:</a:t>
            </a:r>
            <a:r>
              <a:rPr lang="en" sz="1800">
                <a:solidFill>
                  <a:srgbClr val="FFF2CC"/>
                </a:solidFill>
                <a:latin typeface="Oxygen"/>
                <a:ea typeface="Oxygen"/>
                <a:cs typeface="Oxygen"/>
                <a:sym typeface="Oxygen"/>
              </a:rPr>
              <a:t> it was touched on previously and you have just seen an image of the answer</a:t>
            </a:r>
            <a:endParaRPr>
              <a:solidFill>
                <a:srgbClr val="FFF2CC"/>
              </a:solidFill>
            </a:endParaRPr>
          </a:p>
        </p:txBody>
      </p:sp>
      <p:sp>
        <p:nvSpPr>
          <p:cNvPr id="239" name="Google Shape;239;p41"/>
          <p:cNvSpPr txBox="1"/>
          <p:nvPr/>
        </p:nvSpPr>
        <p:spPr>
          <a:xfrm>
            <a:off x="309150" y="-181275"/>
            <a:ext cx="8525700" cy="13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2CC"/>
                </a:solidFill>
                <a:latin typeface="Oxygen"/>
                <a:ea typeface="Oxygen"/>
                <a:cs typeface="Oxygen"/>
                <a:sym typeface="Oxygen"/>
              </a:rPr>
              <a:t>The picture below and on the previous slide are both of ethanol plants - which do many of the same things as our small bioreactors.  </a:t>
            </a:r>
            <a:endParaRPr>
              <a:solidFill>
                <a:srgbClr val="FFF2CC"/>
              </a:solidFill>
            </a:endParaRPr>
          </a:p>
        </p:txBody>
      </p:sp>
      <p:pic>
        <p:nvPicPr>
          <p:cNvPr id="240" name="Google Shape;240;p41"/>
          <p:cNvPicPr preferRelativeResize="0"/>
          <p:nvPr/>
        </p:nvPicPr>
        <p:blipFill rotWithShape="1">
          <a:blip r:embed="rId3">
            <a:alphaModFix/>
          </a:blip>
          <a:srcRect b="0" l="0" r="0" t="0"/>
          <a:stretch/>
        </p:blipFill>
        <p:spPr>
          <a:xfrm>
            <a:off x="2511700" y="899200"/>
            <a:ext cx="6632299" cy="3509800"/>
          </a:xfrm>
          <a:prstGeom prst="rect">
            <a:avLst/>
          </a:prstGeom>
          <a:noFill/>
          <a:ln>
            <a:noFill/>
          </a:ln>
        </p:spPr>
      </p:pic>
      <p:cxnSp>
        <p:nvCxnSpPr>
          <p:cNvPr id="241" name="Google Shape;241;p41"/>
          <p:cNvCxnSpPr/>
          <p:nvPr/>
        </p:nvCxnSpPr>
        <p:spPr>
          <a:xfrm>
            <a:off x="3844897" y="1471747"/>
            <a:ext cx="0" cy="708300"/>
          </a:xfrm>
          <a:prstGeom prst="straightConnector1">
            <a:avLst/>
          </a:prstGeom>
          <a:noFill/>
          <a:ln cap="flat" cmpd="sng" w="28575">
            <a:solidFill>
              <a:srgbClr val="0000FF"/>
            </a:solidFill>
            <a:prstDash val="solid"/>
            <a:round/>
            <a:headEnd len="med" w="med" type="none"/>
            <a:tailEnd len="med" w="med" type="triangle"/>
          </a:ln>
        </p:spPr>
      </p:cxnSp>
      <p:sp>
        <p:nvSpPr>
          <p:cNvPr id="242" name="Google Shape;242;p41"/>
          <p:cNvSpPr/>
          <p:nvPr/>
        </p:nvSpPr>
        <p:spPr>
          <a:xfrm>
            <a:off x="3187900" y="937775"/>
            <a:ext cx="1314000" cy="708300"/>
          </a:xfrm>
          <a:prstGeom prst="flowChartAlternateProcess">
            <a:avLst/>
          </a:prstGeom>
          <a:solidFill>
            <a:srgbClr val="FFFFFF"/>
          </a:solid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txBox="1"/>
          <p:nvPr/>
        </p:nvSpPr>
        <p:spPr>
          <a:xfrm>
            <a:off x="3301592" y="959971"/>
            <a:ext cx="1086600" cy="6639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latin typeface="Oxygen"/>
                <a:ea typeface="Oxygen"/>
                <a:cs typeface="Oxygen"/>
                <a:sym typeface="Oxygen"/>
              </a:rPr>
              <a:t>These are cars!  </a:t>
            </a:r>
            <a:endParaRPr>
              <a:solidFill>
                <a:srgbClr val="3C78D8"/>
              </a:solidFill>
              <a:latin typeface="Oxygen"/>
              <a:ea typeface="Oxygen"/>
              <a:cs typeface="Oxygen"/>
              <a:sym typeface="Oxyge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2"/>
          <p:cNvSpPr txBox="1"/>
          <p:nvPr/>
        </p:nvSpPr>
        <p:spPr>
          <a:xfrm>
            <a:off x="3920225" y="126125"/>
            <a:ext cx="36300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C78D8"/>
                </a:solidFill>
                <a:latin typeface="Oxygen"/>
                <a:ea typeface="Oxygen"/>
                <a:cs typeface="Oxygen"/>
                <a:sym typeface="Oxygen"/>
              </a:rPr>
              <a:t>Ethanol as a Biofuel</a:t>
            </a:r>
            <a:endParaRPr b="1" sz="2400">
              <a:solidFill>
                <a:srgbClr val="3C78D8"/>
              </a:solidFill>
              <a:latin typeface="Oxygen"/>
              <a:ea typeface="Oxygen"/>
              <a:cs typeface="Oxygen"/>
              <a:sym typeface="Oxygen"/>
            </a:endParaRPr>
          </a:p>
        </p:txBody>
      </p:sp>
      <p:sp>
        <p:nvSpPr>
          <p:cNvPr id="249" name="Google Shape;249;p42"/>
          <p:cNvSpPr txBox="1"/>
          <p:nvPr/>
        </p:nvSpPr>
        <p:spPr>
          <a:xfrm>
            <a:off x="3319300" y="1204500"/>
            <a:ext cx="5160600" cy="39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00"/>
                </a:solidFill>
                <a:latin typeface="Oxygen"/>
                <a:ea typeface="Oxygen"/>
                <a:cs typeface="Oxygen"/>
                <a:sym typeface="Oxygen"/>
              </a:rPr>
              <a:t>Ethanol is made from biomass (plant materials) and today is present in upwards of 97% of U.S. gasoline where it helps to reduce air pollution and serves to oxygenate the gasoline </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FFF00"/>
              </a:solidFill>
              <a:latin typeface="Oxygen"/>
              <a:ea typeface="Oxygen"/>
              <a:cs typeface="Oxygen"/>
              <a:sym typeface="Oxygen"/>
            </a:endParaRPr>
          </a:p>
          <a:p>
            <a:pPr indent="0" lvl="0" marL="0" rtl="0" algn="l">
              <a:spcBef>
                <a:spcPts val="0"/>
              </a:spcBef>
              <a:spcAft>
                <a:spcPts val="0"/>
              </a:spcAft>
              <a:buNone/>
            </a:pPr>
            <a:r>
              <a:rPr lang="en" sz="1800">
                <a:solidFill>
                  <a:srgbClr val="FFFF00"/>
                </a:solidFill>
                <a:latin typeface="Oxygen"/>
                <a:ea typeface="Oxygen"/>
                <a:cs typeface="Oxygen"/>
                <a:sym typeface="Oxygen"/>
              </a:rPr>
              <a:t>Most of the ethanol produced in the US is made from corn grain and it has a positive energy balance</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FFF00"/>
              </a:solidFill>
              <a:latin typeface="Oxygen"/>
              <a:ea typeface="Oxygen"/>
              <a:cs typeface="Oxygen"/>
              <a:sym typeface="Oxygen"/>
            </a:endParaRPr>
          </a:p>
          <a:p>
            <a:pPr indent="0" lvl="0" marL="0" rtl="0" algn="l">
              <a:spcBef>
                <a:spcPts val="0"/>
              </a:spcBef>
              <a:spcAft>
                <a:spcPts val="0"/>
              </a:spcAft>
              <a:buNone/>
            </a:pPr>
            <a:r>
              <a:rPr lang="en" sz="1800">
                <a:solidFill>
                  <a:srgbClr val="FFFF00"/>
                </a:solidFill>
                <a:latin typeface="Oxygen"/>
                <a:ea typeface="Oxygen"/>
                <a:cs typeface="Oxygen"/>
                <a:sym typeface="Oxygen"/>
              </a:rPr>
              <a:t>A positive energy balance is when the sum total of the energy that went into the corn and the fuel production is less than the total energy contained in the fuel </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FF2CC"/>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t/>
            </a:r>
            <a:endParaRPr>
              <a:solidFill>
                <a:srgbClr val="FFF2CC"/>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t/>
            </a:r>
            <a:endParaRPr>
              <a:solidFill>
                <a:srgbClr val="FFF2CC"/>
              </a:solidFill>
              <a:latin typeface="Oxygen"/>
              <a:ea typeface="Oxygen"/>
              <a:cs typeface="Oxygen"/>
              <a:sym typeface="Oxygen"/>
            </a:endParaRPr>
          </a:p>
          <a:p>
            <a:pPr indent="0" lvl="0" marL="0" rtl="0" algn="l">
              <a:spcBef>
                <a:spcPts val="0"/>
              </a:spcBef>
              <a:spcAft>
                <a:spcPts val="0"/>
              </a:spcAft>
              <a:buNone/>
            </a:pPr>
            <a:r>
              <a:t/>
            </a:r>
            <a:endParaRPr>
              <a:solidFill>
                <a:srgbClr val="FFF2CC"/>
              </a:solidFill>
              <a:latin typeface="Oxygen"/>
              <a:ea typeface="Oxygen"/>
              <a:cs typeface="Oxygen"/>
              <a:sym typeface="Oxygen"/>
            </a:endParaRPr>
          </a:p>
        </p:txBody>
      </p:sp>
      <p:pic>
        <p:nvPicPr>
          <p:cNvPr id="250" name="Google Shape;250;p42"/>
          <p:cNvPicPr preferRelativeResize="0"/>
          <p:nvPr/>
        </p:nvPicPr>
        <p:blipFill rotWithShape="1">
          <a:blip r:embed="rId3">
            <a:alphaModFix/>
          </a:blip>
          <a:srcRect b="0" l="16690" r="12317" t="0"/>
          <a:stretch/>
        </p:blipFill>
        <p:spPr>
          <a:xfrm>
            <a:off x="372075" y="223337"/>
            <a:ext cx="2620823" cy="46968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3"/>
          <p:cNvSpPr txBox="1"/>
          <p:nvPr/>
        </p:nvSpPr>
        <p:spPr>
          <a:xfrm>
            <a:off x="2757000" y="112125"/>
            <a:ext cx="36300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00"/>
                </a:solidFill>
                <a:latin typeface="Oxygen"/>
                <a:ea typeface="Oxygen"/>
                <a:cs typeface="Oxygen"/>
                <a:sym typeface="Oxygen"/>
              </a:rPr>
              <a:t>Energy Demand </a:t>
            </a:r>
            <a:endParaRPr b="1" sz="2400">
              <a:solidFill>
                <a:srgbClr val="FFFF00"/>
              </a:solidFill>
              <a:latin typeface="Oxygen"/>
              <a:ea typeface="Oxygen"/>
              <a:cs typeface="Oxygen"/>
              <a:sym typeface="Oxygen"/>
            </a:endParaRPr>
          </a:p>
        </p:txBody>
      </p:sp>
      <p:pic>
        <p:nvPicPr>
          <p:cNvPr id="256" name="Google Shape;256;p43"/>
          <p:cNvPicPr preferRelativeResize="0"/>
          <p:nvPr/>
        </p:nvPicPr>
        <p:blipFill>
          <a:blip r:embed="rId3">
            <a:alphaModFix/>
          </a:blip>
          <a:stretch>
            <a:fillRect/>
          </a:stretch>
        </p:blipFill>
        <p:spPr>
          <a:xfrm>
            <a:off x="558825" y="787050"/>
            <a:ext cx="7904000" cy="3917650"/>
          </a:xfrm>
          <a:prstGeom prst="rect">
            <a:avLst/>
          </a:prstGeom>
          <a:noFill/>
          <a:ln>
            <a:noFill/>
          </a:ln>
        </p:spPr>
      </p:pic>
      <p:sp>
        <p:nvSpPr>
          <p:cNvPr id="257" name="Google Shape;257;p43"/>
          <p:cNvSpPr txBox="1"/>
          <p:nvPr/>
        </p:nvSpPr>
        <p:spPr>
          <a:xfrm>
            <a:off x="558822" y="4568900"/>
            <a:ext cx="3952200" cy="7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Source: U.S. Energy Information Administration</a:t>
            </a:r>
            <a:endParaRPr>
              <a:solidFill>
                <a:srgbClr val="FFFFFF"/>
              </a:solidFill>
              <a:latin typeface="Oxygen"/>
              <a:ea typeface="Oxygen"/>
              <a:cs typeface="Oxygen"/>
              <a:sym typeface="Oxyge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26"/>
          <p:cNvPicPr preferRelativeResize="0"/>
          <p:nvPr/>
        </p:nvPicPr>
        <p:blipFill rotWithShape="1">
          <a:blip r:embed="rId3">
            <a:alphaModFix/>
          </a:blip>
          <a:srcRect b="0" l="0" r="6629" t="0"/>
          <a:stretch/>
        </p:blipFill>
        <p:spPr>
          <a:xfrm>
            <a:off x="4540075" y="1675125"/>
            <a:ext cx="4224026" cy="3324225"/>
          </a:xfrm>
          <a:prstGeom prst="rect">
            <a:avLst/>
          </a:prstGeom>
          <a:noFill/>
          <a:ln>
            <a:noFill/>
          </a:ln>
        </p:spPr>
      </p:pic>
      <p:pic>
        <p:nvPicPr>
          <p:cNvPr id="111" name="Google Shape;111;p26"/>
          <p:cNvPicPr preferRelativeResize="0"/>
          <p:nvPr/>
        </p:nvPicPr>
        <p:blipFill>
          <a:blip r:embed="rId4">
            <a:alphaModFix/>
          </a:blip>
          <a:stretch>
            <a:fillRect/>
          </a:stretch>
        </p:blipFill>
        <p:spPr>
          <a:xfrm>
            <a:off x="195500" y="106200"/>
            <a:ext cx="6096550" cy="2438625"/>
          </a:xfrm>
          <a:prstGeom prst="rect">
            <a:avLst/>
          </a:prstGeom>
          <a:noFill/>
          <a:ln>
            <a:noFill/>
          </a:ln>
        </p:spPr>
      </p:pic>
      <p:sp>
        <p:nvSpPr>
          <p:cNvPr id="112" name="Google Shape;112;p26"/>
          <p:cNvSpPr txBox="1"/>
          <p:nvPr/>
        </p:nvSpPr>
        <p:spPr>
          <a:xfrm>
            <a:off x="279625" y="2906350"/>
            <a:ext cx="4134900" cy="179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3C78D8"/>
                </a:solidFill>
                <a:latin typeface="Oxygen"/>
                <a:ea typeface="Oxygen"/>
                <a:cs typeface="Oxygen"/>
                <a:sym typeface="Oxygen"/>
              </a:rPr>
              <a:t>Chemical Circuit Design -- what can you design using food coloring, pH detection, and a mild acid?</a:t>
            </a:r>
            <a:r>
              <a:rPr lang="en"/>
              <a:t>l </a:t>
            </a:r>
            <a:endParaRPr/>
          </a:p>
        </p:txBody>
      </p:sp>
      <p:pic>
        <p:nvPicPr>
          <p:cNvPr descr="Screen Shot 2017-07-28 at 7.38.53 PM.png" id="113" name="Google Shape;113;p26"/>
          <p:cNvPicPr preferRelativeResize="0"/>
          <p:nvPr/>
        </p:nvPicPr>
        <p:blipFill>
          <a:blip r:embed="rId5">
            <a:alphaModFix/>
          </a:blip>
          <a:stretch>
            <a:fillRect/>
          </a:stretch>
        </p:blipFill>
        <p:spPr>
          <a:xfrm>
            <a:off x="8072375" y="106200"/>
            <a:ext cx="942975" cy="276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4"/>
          <p:cNvSpPr txBox="1"/>
          <p:nvPr/>
        </p:nvSpPr>
        <p:spPr>
          <a:xfrm>
            <a:off x="182200" y="1029200"/>
            <a:ext cx="3300300" cy="29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2CC"/>
                </a:solidFill>
                <a:latin typeface="Oxygen"/>
                <a:ea typeface="Oxygen"/>
                <a:cs typeface="Oxygen"/>
                <a:sym typeface="Oxygen"/>
              </a:rPr>
              <a:t>Ethanol plants are complex and it is not obvious what function each component serves</a:t>
            </a:r>
            <a:endParaRPr b="1" sz="3000">
              <a:solidFill>
                <a:srgbClr val="FFF2CC"/>
              </a:solidFill>
              <a:latin typeface="Oxygen"/>
              <a:ea typeface="Oxygen"/>
              <a:cs typeface="Oxygen"/>
              <a:sym typeface="Oxygen"/>
            </a:endParaRPr>
          </a:p>
          <a:p>
            <a:pPr indent="0" lvl="0" marL="0" rtl="0" algn="l">
              <a:spcBef>
                <a:spcPts val="0"/>
              </a:spcBef>
              <a:spcAft>
                <a:spcPts val="0"/>
              </a:spcAft>
              <a:buNone/>
            </a:pPr>
            <a:r>
              <a:t/>
            </a:r>
            <a:endParaRPr>
              <a:solidFill>
                <a:srgbClr val="FFF2CC"/>
              </a:solidFill>
            </a:endParaRPr>
          </a:p>
        </p:txBody>
      </p:sp>
      <p:pic>
        <p:nvPicPr>
          <p:cNvPr id="263" name="Google Shape;263;p44"/>
          <p:cNvPicPr preferRelativeResize="0"/>
          <p:nvPr/>
        </p:nvPicPr>
        <p:blipFill>
          <a:blip r:embed="rId3">
            <a:alphaModFix/>
          </a:blip>
          <a:stretch>
            <a:fillRect/>
          </a:stretch>
        </p:blipFill>
        <p:spPr>
          <a:xfrm>
            <a:off x="3748174" y="0"/>
            <a:ext cx="7017101"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2">
                                            <p:txEl>
                                              <p:pRg end="0" st="0"/>
                                            </p:txEl>
                                          </p:spTgt>
                                        </p:tgtEl>
                                        <p:attrNameLst>
                                          <p:attrName>style.visibility</p:attrName>
                                        </p:attrNameLst>
                                      </p:cBhvr>
                                      <p:to>
                                        <p:strVal val="visible"/>
                                      </p:to>
                                    </p:set>
                                    <p:anim calcmode="lin" valueType="num">
                                      <p:cBhvr additive="base">
                                        <p:cTn dur="1000"/>
                                        <p:tgtEl>
                                          <p:spTgt spid="262">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62">
                                            <p:txEl>
                                              <p:pRg end="1" st="1"/>
                                            </p:txEl>
                                          </p:spTgt>
                                        </p:tgtEl>
                                        <p:attrNameLst>
                                          <p:attrName>style.visibility</p:attrName>
                                        </p:attrNameLst>
                                      </p:cBhvr>
                                      <p:to>
                                        <p:strVal val="visible"/>
                                      </p:to>
                                    </p:set>
                                    <p:anim calcmode="lin" valueType="num">
                                      <p:cBhvr additive="base">
                                        <p:cTn dur="1000"/>
                                        <p:tgtEl>
                                          <p:spTgt spid="262">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5"/>
          <p:cNvSpPr txBox="1"/>
          <p:nvPr/>
        </p:nvSpPr>
        <p:spPr>
          <a:xfrm>
            <a:off x="2187000" y="271200"/>
            <a:ext cx="56739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latin typeface="Oxygen"/>
                <a:ea typeface="Oxygen"/>
                <a:cs typeface="Oxygen"/>
                <a:sym typeface="Oxygen"/>
              </a:rPr>
              <a:t>Functions </a:t>
            </a:r>
            <a:r>
              <a:rPr b="1" lang="en" sz="2400">
                <a:solidFill>
                  <a:srgbClr val="FFFF00"/>
                </a:solidFill>
                <a:latin typeface="Oxygen"/>
                <a:ea typeface="Oxygen"/>
                <a:cs typeface="Oxygen"/>
                <a:sym typeface="Oxygen"/>
              </a:rPr>
              <a:t>of an Ethanol Plant</a:t>
            </a:r>
            <a:endParaRPr b="1" sz="2400">
              <a:solidFill>
                <a:srgbClr val="FFFF00"/>
              </a:solidFill>
              <a:latin typeface="Oxygen"/>
              <a:ea typeface="Oxygen"/>
              <a:cs typeface="Oxygen"/>
              <a:sym typeface="Oxygen"/>
            </a:endParaRPr>
          </a:p>
        </p:txBody>
      </p:sp>
      <p:sp>
        <p:nvSpPr>
          <p:cNvPr id="269" name="Google Shape;269;p45"/>
          <p:cNvSpPr txBox="1"/>
          <p:nvPr/>
        </p:nvSpPr>
        <p:spPr>
          <a:xfrm>
            <a:off x="273600" y="1484800"/>
            <a:ext cx="3000000" cy="3000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Corn storage and milling - </a:t>
            </a:r>
            <a:r>
              <a:rPr lang="en" sz="1200">
                <a:solidFill>
                  <a:srgbClr val="CC0000"/>
                </a:solidFill>
                <a:latin typeface="Oxygen"/>
                <a:ea typeface="Oxygen"/>
                <a:cs typeface="Oxygen"/>
                <a:sym typeface="Oxygen"/>
              </a:rPr>
              <a:t>grinding corn</a:t>
            </a:r>
            <a:endParaRPr sz="12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200">
              <a:solidFill>
                <a:srgbClr val="CC0000"/>
              </a:solidFill>
              <a:latin typeface="Oxygen"/>
              <a:ea typeface="Oxygen"/>
              <a:cs typeface="Oxygen"/>
              <a:sym typeface="Oxygen"/>
            </a:endParaRPr>
          </a:p>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Saccharification - </a:t>
            </a:r>
            <a:r>
              <a:rPr lang="en" sz="1200">
                <a:solidFill>
                  <a:srgbClr val="CC0000"/>
                </a:solidFill>
                <a:latin typeface="Oxygen"/>
                <a:ea typeface="Oxygen"/>
                <a:cs typeface="Oxygen"/>
                <a:sym typeface="Oxygen"/>
              </a:rPr>
              <a:t>heating and cooling a corn mixture </a:t>
            </a:r>
            <a:endParaRPr sz="12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200">
              <a:solidFill>
                <a:srgbClr val="CC0000"/>
              </a:solidFill>
              <a:latin typeface="Oxygen"/>
              <a:ea typeface="Oxygen"/>
              <a:cs typeface="Oxygen"/>
              <a:sym typeface="Oxygen"/>
            </a:endParaRPr>
          </a:p>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Fermentation</a:t>
            </a:r>
            <a:endParaRPr sz="18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latin typeface="Oxygen"/>
              <a:ea typeface="Oxygen"/>
              <a:cs typeface="Oxygen"/>
              <a:sym typeface="Oxygen"/>
            </a:endParaRPr>
          </a:p>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Distillation - </a:t>
            </a:r>
            <a:r>
              <a:rPr lang="en" sz="1200">
                <a:solidFill>
                  <a:srgbClr val="CC0000"/>
                </a:solidFill>
                <a:latin typeface="Oxygen"/>
                <a:ea typeface="Oxygen"/>
                <a:cs typeface="Oxygen"/>
                <a:sym typeface="Oxygen"/>
              </a:rPr>
              <a:t>purification using boiling</a:t>
            </a:r>
            <a:endParaRPr sz="12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200">
              <a:solidFill>
                <a:srgbClr val="CC0000"/>
              </a:solidFill>
              <a:latin typeface="Oxygen"/>
              <a:ea typeface="Oxygen"/>
              <a:cs typeface="Oxygen"/>
              <a:sym typeface="Oxygen"/>
            </a:endParaRPr>
          </a:p>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By-product processing -</a:t>
            </a:r>
            <a:r>
              <a:rPr lang="en" sz="1200">
                <a:solidFill>
                  <a:srgbClr val="CC0000"/>
                </a:solidFill>
                <a:latin typeface="Oxygen"/>
                <a:ea typeface="Oxygen"/>
                <a:cs typeface="Oxygen"/>
                <a:sym typeface="Oxygen"/>
              </a:rPr>
              <a:t> converting by-products into useful forms</a:t>
            </a:r>
            <a:endParaRPr sz="1200">
              <a:solidFill>
                <a:srgbClr val="CC0000"/>
              </a:solidFill>
              <a:latin typeface="Oxygen"/>
              <a:ea typeface="Oxygen"/>
              <a:cs typeface="Oxygen"/>
              <a:sym typeface="Oxygen"/>
            </a:endParaRPr>
          </a:p>
        </p:txBody>
      </p:sp>
      <p:pic>
        <p:nvPicPr>
          <p:cNvPr id="270" name="Google Shape;270;p45"/>
          <p:cNvPicPr preferRelativeResize="0"/>
          <p:nvPr/>
        </p:nvPicPr>
        <p:blipFill>
          <a:blip r:embed="rId3">
            <a:alphaModFix/>
          </a:blip>
          <a:stretch>
            <a:fillRect/>
          </a:stretch>
        </p:blipFill>
        <p:spPr>
          <a:xfrm>
            <a:off x="3712550" y="1091700"/>
            <a:ext cx="5292500" cy="3519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6"/>
          <p:cNvSpPr txBox="1"/>
          <p:nvPr/>
        </p:nvSpPr>
        <p:spPr>
          <a:xfrm>
            <a:off x="730500" y="305725"/>
            <a:ext cx="81855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Oxygen"/>
                <a:ea typeface="Oxygen"/>
                <a:cs typeface="Oxygen"/>
                <a:sym typeface="Oxygen"/>
              </a:rPr>
              <a:t>What about the physical details? How do machines perform those tasks?</a:t>
            </a:r>
            <a:endParaRPr b="1" sz="1800">
              <a:solidFill>
                <a:srgbClr val="CC0000"/>
              </a:solidFill>
              <a:latin typeface="Oxygen"/>
              <a:ea typeface="Oxygen"/>
              <a:cs typeface="Oxygen"/>
              <a:sym typeface="Oxygen"/>
            </a:endParaRPr>
          </a:p>
        </p:txBody>
      </p:sp>
      <p:sp>
        <p:nvSpPr>
          <p:cNvPr id="276" name="Google Shape;276;p46"/>
          <p:cNvSpPr txBox="1"/>
          <p:nvPr/>
        </p:nvSpPr>
        <p:spPr>
          <a:xfrm>
            <a:off x="959100" y="1052750"/>
            <a:ext cx="3000000" cy="1539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00"/>
                </a:solidFill>
                <a:latin typeface="Oxygen"/>
                <a:ea typeface="Oxygen"/>
                <a:cs typeface="Oxygen"/>
                <a:sym typeface="Oxygen"/>
              </a:rPr>
              <a:t>Is there a way to design the plant in a way where you can understand what each component does just by looking at the plant?  </a:t>
            </a:r>
            <a:endParaRPr>
              <a:solidFill>
                <a:srgbClr val="FFFF00"/>
              </a:solidFill>
              <a:latin typeface="Oxygen"/>
              <a:ea typeface="Oxygen"/>
              <a:cs typeface="Oxygen"/>
              <a:sym typeface="Oxygen"/>
            </a:endParaRPr>
          </a:p>
        </p:txBody>
      </p:sp>
      <p:sp>
        <p:nvSpPr>
          <p:cNvPr id="277" name="Google Shape;277;p46"/>
          <p:cNvSpPr txBox="1"/>
          <p:nvPr/>
        </p:nvSpPr>
        <p:spPr>
          <a:xfrm>
            <a:off x="5290050" y="3857525"/>
            <a:ext cx="3000000" cy="46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latin typeface="Oxygen"/>
                <a:ea typeface="Oxygen"/>
                <a:cs typeface="Oxygen"/>
                <a:sym typeface="Oxygen"/>
              </a:rPr>
              <a:t>Use paper to sketch out your ideas and be ready to share them with the class.  </a:t>
            </a:r>
            <a:endParaRPr>
              <a:solidFill>
                <a:srgbClr val="3C78D8"/>
              </a:solidFill>
              <a:latin typeface="Oxygen"/>
              <a:ea typeface="Oxygen"/>
              <a:cs typeface="Oxygen"/>
              <a:sym typeface="Oxygen"/>
            </a:endParaRPr>
          </a:p>
        </p:txBody>
      </p:sp>
      <p:sp>
        <p:nvSpPr>
          <p:cNvPr id="278" name="Google Shape;278;p46"/>
          <p:cNvSpPr txBox="1"/>
          <p:nvPr/>
        </p:nvSpPr>
        <p:spPr>
          <a:xfrm>
            <a:off x="959100" y="3901025"/>
            <a:ext cx="3000000" cy="41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00"/>
                </a:solidFill>
                <a:latin typeface="Oxygen"/>
                <a:ea typeface="Oxygen"/>
                <a:cs typeface="Oxygen"/>
                <a:sym typeface="Oxygen"/>
              </a:rPr>
              <a:t>How would you design an ethanol  plant?  </a:t>
            </a:r>
            <a:endParaRPr>
              <a:solidFill>
                <a:srgbClr val="FFFF00"/>
              </a:solidFill>
              <a:latin typeface="Oxygen"/>
              <a:ea typeface="Oxygen"/>
              <a:cs typeface="Oxygen"/>
              <a:sym typeface="Oxygen"/>
            </a:endParaRPr>
          </a:p>
        </p:txBody>
      </p:sp>
      <p:sp>
        <p:nvSpPr>
          <p:cNvPr id="279" name="Google Shape;279;p46"/>
          <p:cNvSpPr txBox="1"/>
          <p:nvPr/>
        </p:nvSpPr>
        <p:spPr>
          <a:xfrm>
            <a:off x="959100" y="2671800"/>
            <a:ext cx="3000000" cy="820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latin typeface="Oxygen"/>
                <a:ea typeface="Oxygen"/>
                <a:cs typeface="Oxygen"/>
                <a:sym typeface="Oxygen"/>
              </a:rPr>
              <a:t>How would you design a machine or system to complete the tasks of each step?  </a:t>
            </a:r>
            <a:endParaRPr>
              <a:solidFill>
                <a:srgbClr val="3C78D8"/>
              </a:solidFill>
              <a:latin typeface="Oxygen"/>
              <a:ea typeface="Oxygen"/>
              <a:cs typeface="Oxygen"/>
              <a:sym typeface="Oxygen"/>
            </a:endParaRPr>
          </a:p>
        </p:txBody>
      </p:sp>
      <p:sp>
        <p:nvSpPr>
          <p:cNvPr id="280" name="Google Shape;280;p46"/>
          <p:cNvSpPr txBox="1"/>
          <p:nvPr/>
        </p:nvSpPr>
        <p:spPr>
          <a:xfrm>
            <a:off x="5290050" y="2591750"/>
            <a:ext cx="3000000" cy="41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00"/>
                </a:solidFill>
                <a:latin typeface="Oxygen"/>
                <a:ea typeface="Oxygen"/>
                <a:cs typeface="Oxygen"/>
                <a:sym typeface="Oxygen"/>
              </a:rPr>
              <a:t>How would you go from one step to the next?  </a:t>
            </a:r>
            <a:endParaRPr>
              <a:solidFill>
                <a:srgbClr val="FFFF00"/>
              </a:solidFill>
              <a:latin typeface="Oxygen"/>
              <a:ea typeface="Oxygen"/>
              <a:cs typeface="Oxygen"/>
              <a:sym typeface="Oxygen"/>
            </a:endParaRPr>
          </a:p>
        </p:txBody>
      </p:sp>
      <p:sp>
        <p:nvSpPr>
          <p:cNvPr id="281" name="Google Shape;281;p46"/>
          <p:cNvSpPr txBox="1"/>
          <p:nvPr/>
        </p:nvSpPr>
        <p:spPr>
          <a:xfrm>
            <a:off x="5290050" y="1392975"/>
            <a:ext cx="3000000" cy="46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latin typeface="Oxygen"/>
                <a:ea typeface="Oxygen"/>
                <a:cs typeface="Oxygen"/>
                <a:sym typeface="Oxygen"/>
              </a:rPr>
              <a:t> Where are these steps happening?  </a:t>
            </a:r>
            <a:endParaRPr>
              <a:solidFill>
                <a:srgbClr val="3C78D8"/>
              </a:solidFill>
              <a:latin typeface="Oxygen"/>
              <a:ea typeface="Oxygen"/>
              <a:cs typeface="Oxygen"/>
              <a:sym typeface="Oxygen"/>
            </a:endParaRPr>
          </a:p>
        </p:txBody>
      </p:sp>
      <p:sp>
        <p:nvSpPr>
          <p:cNvPr id="282" name="Google Shape;282;p46"/>
          <p:cNvSpPr/>
          <p:nvPr/>
        </p:nvSpPr>
        <p:spPr>
          <a:xfrm>
            <a:off x="5153500" y="3622475"/>
            <a:ext cx="3362400" cy="1010700"/>
          </a:xfrm>
          <a:prstGeom prst="rect">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7"/>
          <p:cNvSpPr txBox="1"/>
          <p:nvPr/>
        </p:nvSpPr>
        <p:spPr>
          <a:xfrm>
            <a:off x="2804125" y="417538"/>
            <a:ext cx="2882700" cy="5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1.  </a:t>
            </a:r>
            <a:r>
              <a:rPr lang="en" sz="1800">
                <a:solidFill>
                  <a:srgbClr val="CC0000"/>
                </a:solidFill>
                <a:latin typeface="Oxygen"/>
                <a:ea typeface="Oxygen"/>
                <a:cs typeface="Oxygen"/>
                <a:sym typeface="Oxygen"/>
              </a:rPr>
              <a:t>Corn storage and milling - </a:t>
            </a:r>
            <a:r>
              <a:rPr lang="en" sz="1200">
                <a:solidFill>
                  <a:srgbClr val="FFFF00"/>
                </a:solidFill>
                <a:latin typeface="Oxygen"/>
                <a:ea typeface="Oxygen"/>
                <a:cs typeface="Oxygen"/>
                <a:sym typeface="Oxygen"/>
              </a:rPr>
              <a:t>the corn is ground down into smaller pieces and stored</a:t>
            </a:r>
            <a:endParaRPr sz="18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88" name="Google Shape;288;p47"/>
          <p:cNvSpPr txBox="1"/>
          <p:nvPr/>
        </p:nvSpPr>
        <p:spPr>
          <a:xfrm>
            <a:off x="2804125" y="1454938"/>
            <a:ext cx="2638500" cy="37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2.  </a:t>
            </a:r>
            <a:r>
              <a:rPr lang="en" sz="1800">
                <a:solidFill>
                  <a:srgbClr val="CC0000"/>
                </a:solidFill>
                <a:latin typeface="Oxygen"/>
                <a:ea typeface="Oxygen"/>
                <a:cs typeface="Oxygen"/>
                <a:sym typeface="Oxygen"/>
              </a:rPr>
              <a:t>Saccharification - </a:t>
            </a:r>
            <a:r>
              <a:rPr lang="en" sz="1200">
                <a:solidFill>
                  <a:srgbClr val="FFFF00"/>
                </a:solidFill>
                <a:latin typeface="Oxygen"/>
                <a:ea typeface="Oxygen"/>
                <a:cs typeface="Oxygen"/>
                <a:sym typeface="Oxygen"/>
              </a:rPr>
              <a:t>finely powdered corn is put, along with enzymes, into hot water and then cooled</a:t>
            </a:r>
            <a:endParaRPr sz="1800">
              <a:solidFill>
                <a:srgbClr val="CC0000"/>
              </a:solidFill>
            </a:endParaRPr>
          </a:p>
        </p:txBody>
      </p:sp>
      <p:sp>
        <p:nvSpPr>
          <p:cNvPr id="289" name="Google Shape;289;p47"/>
          <p:cNvSpPr txBox="1"/>
          <p:nvPr/>
        </p:nvSpPr>
        <p:spPr>
          <a:xfrm>
            <a:off x="2804125" y="2571488"/>
            <a:ext cx="3082800" cy="2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3.  </a:t>
            </a:r>
            <a:r>
              <a:rPr lang="en" sz="1800">
                <a:solidFill>
                  <a:srgbClr val="CC0000"/>
                </a:solidFill>
                <a:latin typeface="Oxygen"/>
                <a:ea typeface="Oxygen"/>
                <a:cs typeface="Oxygen"/>
                <a:sym typeface="Oxygen"/>
              </a:rPr>
              <a:t>Fermentation - </a:t>
            </a:r>
            <a:r>
              <a:rPr lang="en" sz="1200">
                <a:solidFill>
                  <a:srgbClr val="FFFF00"/>
                </a:solidFill>
                <a:latin typeface="Oxygen"/>
                <a:ea typeface="Oxygen"/>
                <a:cs typeface="Oxygen"/>
                <a:sym typeface="Oxygen"/>
              </a:rPr>
              <a:t>you know all about this step</a:t>
            </a:r>
            <a:endParaRPr sz="18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90" name="Google Shape;290;p47"/>
          <p:cNvSpPr txBox="1"/>
          <p:nvPr/>
        </p:nvSpPr>
        <p:spPr>
          <a:xfrm>
            <a:off x="2755000" y="3318213"/>
            <a:ext cx="3322200" cy="47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 4.  </a:t>
            </a:r>
            <a:r>
              <a:rPr lang="en" sz="1800">
                <a:solidFill>
                  <a:srgbClr val="CC0000"/>
                </a:solidFill>
                <a:latin typeface="Oxygen"/>
                <a:ea typeface="Oxygen"/>
                <a:cs typeface="Oxygen"/>
                <a:sym typeface="Oxygen"/>
              </a:rPr>
              <a:t>Distillation - </a:t>
            </a:r>
            <a:r>
              <a:rPr lang="en" sz="1200">
                <a:solidFill>
                  <a:srgbClr val="FFFF00"/>
                </a:solidFill>
                <a:latin typeface="Oxygen"/>
                <a:ea typeface="Oxygen"/>
                <a:cs typeface="Oxygen"/>
                <a:sym typeface="Oxygen"/>
              </a:rPr>
              <a:t>the mixture is purified by heating the ethanol and allowing the ethanol gas to condense into a more pure version of ethanol</a:t>
            </a:r>
            <a:endParaRPr sz="1800">
              <a:solidFill>
                <a:srgbClr val="CC0000"/>
              </a:solidFill>
            </a:endParaRPr>
          </a:p>
        </p:txBody>
      </p:sp>
      <p:sp>
        <p:nvSpPr>
          <p:cNvPr id="291" name="Google Shape;291;p47"/>
          <p:cNvSpPr txBox="1"/>
          <p:nvPr/>
        </p:nvSpPr>
        <p:spPr>
          <a:xfrm>
            <a:off x="2804125" y="4354263"/>
            <a:ext cx="3132900" cy="37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5.  B</a:t>
            </a:r>
            <a:r>
              <a:rPr lang="en" sz="1800">
                <a:solidFill>
                  <a:srgbClr val="CC0000"/>
                </a:solidFill>
                <a:latin typeface="Oxygen"/>
                <a:ea typeface="Oxygen"/>
                <a:cs typeface="Oxygen"/>
                <a:sym typeface="Oxygen"/>
              </a:rPr>
              <a:t>y-product processing - </a:t>
            </a:r>
            <a:r>
              <a:rPr lang="en" sz="1200">
                <a:solidFill>
                  <a:srgbClr val="FFFF00"/>
                </a:solidFill>
                <a:latin typeface="Oxygen"/>
                <a:ea typeface="Oxygen"/>
                <a:cs typeface="Oxygen"/>
                <a:sym typeface="Oxygen"/>
              </a:rPr>
              <a:t>methods are used to remove many by-products</a:t>
            </a:r>
            <a:endParaRPr sz="1800">
              <a:solidFill>
                <a:srgbClr val="CC0000"/>
              </a:solidFill>
            </a:endParaRPr>
          </a:p>
        </p:txBody>
      </p:sp>
      <p:pic>
        <p:nvPicPr>
          <p:cNvPr id="292" name="Google Shape;292;p47"/>
          <p:cNvPicPr preferRelativeResize="0"/>
          <p:nvPr/>
        </p:nvPicPr>
        <p:blipFill>
          <a:blip r:embed="rId3">
            <a:alphaModFix/>
          </a:blip>
          <a:stretch>
            <a:fillRect/>
          </a:stretch>
        </p:blipFill>
        <p:spPr>
          <a:xfrm>
            <a:off x="201950" y="172825"/>
            <a:ext cx="2217673" cy="1654725"/>
          </a:xfrm>
          <a:prstGeom prst="rect">
            <a:avLst/>
          </a:prstGeom>
          <a:noFill/>
          <a:ln>
            <a:noFill/>
          </a:ln>
        </p:spPr>
      </p:pic>
      <p:pic>
        <p:nvPicPr>
          <p:cNvPr id="293" name="Google Shape;293;p47"/>
          <p:cNvPicPr preferRelativeResize="0"/>
          <p:nvPr/>
        </p:nvPicPr>
        <p:blipFill>
          <a:blip r:embed="rId4">
            <a:alphaModFix/>
          </a:blip>
          <a:stretch>
            <a:fillRect/>
          </a:stretch>
        </p:blipFill>
        <p:spPr>
          <a:xfrm>
            <a:off x="294675" y="3023613"/>
            <a:ext cx="1870850" cy="1870850"/>
          </a:xfrm>
          <a:prstGeom prst="rect">
            <a:avLst/>
          </a:prstGeom>
          <a:noFill/>
          <a:ln>
            <a:noFill/>
          </a:ln>
        </p:spPr>
      </p:pic>
      <p:pic>
        <p:nvPicPr>
          <p:cNvPr id="294" name="Google Shape;294;p47"/>
          <p:cNvPicPr preferRelativeResize="0"/>
          <p:nvPr/>
        </p:nvPicPr>
        <p:blipFill>
          <a:blip r:embed="rId5">
            <a:alphaModFix/>
          </a:blip>
          <a:stretch>
            <a:fillRect/>
          </a:stretch>
        </p:blipFill>
        <p:spPr>
          <a:xfrm>
            <a:off x="6284334" y="134650"/>
            <a:ext cx="2483640" cy="1654725"/>
          </a:xfrm>
          <a:prstGeom prst="rect">
            <a:avLst/>
          </a:prstGeom>
          <a:noFill/>
          <a:ln>
            <a:noFill/>
          </a:ln>
        </p:spPr>
      </p:pic>
      <p:sp>
        <p:nvSpPr>
          <p:cNvPr id="295" name="Google Shape;295;p47"/>
          <p:cNvSpPr txBox="1"/>
          <p:nvPr/>
        </p:nvSpPr>
        <p:spPr>
          <a:xfrm>
            <a:off x="217375" y="2672013"/>
            <a:ext cx="2638500" cy="5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latin typeface="Oxygen"/>
                <a:ea typeface="Oxygen"/>
                <a:cs typeface="Oxygen"/>
                <a:sym typeface="Oxygen"/>
              </a:rPr>
              <a:t>Fermentation Chamber</a:t>
            </a:r>
            <a:endParaRPr>
              <a:solidFill>
                <a:srgbClr val="3C78D8"/>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96" name="Google Shape;296;p47"/>
          <p:cNvSpPr txBox="1"/>
          <p:nvPr/>
        </p:nvSpPr>
        <p:spPr>
          <a:xfrm>
            <a:off x="358575" y="1959675"/>
            <a:ext cx="2638500" cy="5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latin typeface="Oxygen"/>
                <a:ea typeface="Oxygen"/>
                <a:cs typeface="Oxygen"/>
                <a:sym typeface="Oxygen"/>
              </a:rPr>
              <a:t>Corn Milling Machine</a:t>
            </a:r>
            <a:endParaRPr>
              <a:solidFill>
                <a:srgbClr val="3C78D8"/>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97" name="Google Shape;297;p47"/>
          <p:cNvSpPr txBox="1"/>
          <p:nvPr/>
        </p:nvSpPr>
        <p:spPr>
          <a:xfrm>
            <a:off x="6364400" y="1939500"/>
            <a:ext cx="2638500" cy="5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latin typeface="Oxygen"/>
                <a:ea typeface="Oxygen"/>
                <a:cs typeface="Oxygen"/>
                <a:sym typeface="Oxygen"/>
              </a:rPr>
              <a:t>Saccharification Chamber</a:t>
            </a:r>
            <a:endParaRPr>
              <a:solidFill>
                <a:srgbClr val="3C78D8"/>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98" name="Google Shape;298;p47"/>
          <p:cNvSpPr txBox="1"/>
          <p:nvPr/>
        </p:nvSpPr>
        <p:spPr>
          <a:xfrm>
            <a:off x="6364400" y="2851700"/>
            <a:ext cx="2638500" cy="58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3C78D8"/>
                </a:solidFill>
                <a:latin typeface="Oxygen"/>
                <a:ea typeface="Oxygen"/>
                <a:cs typeface="Oxygen"/>
                <a:sym typeface="Oxygen"/>
              </a:rPr>
              <a:t>Corn Storage</a:t>
            </a:r>
            <a:endParaRPr>
              <a:solidFill>
                <a:srgbClr val="3C78D8"/>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pic>
        <p:nvPicPr>
          <p:cNvPr id="299" name="Google Shape;299;p47"/>
          <p:cNvPicPr preferRelativeResize="0"/>
          <p:nvPr/>
        </p:nvPicPr>
        <p:blipFill rotWithShape="1">
          <a:blip r:embed="rId6">
            <a:alphaModFix/>
          </a:blip>
          <a:srcRect b="9510" l="7830" r="2571" t="0"/>
          <a:stretch/>
        </p:blipFill>
        <p:spPr>
          <a:xfrm>
            <a:off x="6364400" y="3169288"/>
            <a:ext cx="2638500" cy="17854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48"/>
          <p:cNvPicPr preferRelativeResize="0"/>
          <p:nvPr/>
        </p:nvPicPr>
        <p:blipFill>
          <a:blip r:embed="rId3">
            <a:alphaModFix/>
          </a:blip>
          <a:stretch>
            <a:fillRect/>
          </a:stretch>
        </p:blipFill>
        <p:spPr>
          <a:xfrm>
            <a:off x="1725700" y="327775"/>
            <a:ext cx="5865075" cy="3862625"/>
          </a:xfrm>
          <a:prstGeom prst="rect">
            <a:avLst/>
          </a:prstGeom>
          <a:noFill/>
          <a:ln>
            <a:noFill/>
          </a:ln>
        </p:spPr>
      </p:pic>
      <p:sp>
        <p:nvSpPr>
          <p:cNvPr id="305" name="Google Shape;305;p48"/>
          <p:cNvSpPr txBox="1"/>
          <p:nvPr/>
        </p:nvSpPr>
        <p:spPr>
          <a:xfrm rot="-5400000">
            <a:off x="-1140500" y="669450"/>
            <a:ext cx="56739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2CC"/>
                </a:solidFill>
                <a:latin typeface="Oxygen"/>
                <a:ea typeface="Oxygen"/>
                <a:cs typeface="Oxygen"/>
                <a:sym typeface="Oxygen"/>
              </a:rPr>
              <a:t>Source: Renewable Fuels Association</a:t>
            </a:r>
            <a:endParaRPr b="1">
              <a:solidFill>
                <a:srgbClr val="FFF2CC"/>
              </a:solidFill>
              <a:latin typeface="Oxygen"/>
              <a:ea typeface="Oxygen"/>
              <a:cs typeface="Oxygen"/>
              <a:sym typeface="Oxygen"/>
            </a:endParaRPr>
          </a:p>
        </p:txBody>
      </p:sp>
      <p:sp>
        <p:nvSpPr>
          <p:cNvPr id="306" name="Google Shape;306;p48"/>
          <p:cNvSpPr txBox="1"/>
          <p:nvPr/>
        </p:nvSpPr>
        <p:spPr>
          <a:xfrm>
            <a:off x="3387725" y="4530050"/>
            <a:ext cx="6141000" cy="4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rgbClr val="FFFF00"/>
                </a:solidFill>
                <a:latin typeface="Oxygen"/>
                <a:ea typeface="Oxygen"/>
                <a:cs typeface="Oxygen"/>
                <a:sym typeface="Oxygen"/>
                <a:hlinkClick r:id="rId4"/>
              </a:rPr>
              <a:t>https://www.youtube.com/watch?v=6HrJqQI9joI</a:t>
            </a:r>
            <a:r>
              <a:rPr lang="en">
                <a:solidFill>
                  <a:srgbClr val="FFFF00"/>
                </a:solidFill>
                <a:latin typeface="Oxygen"/>
                <a:ea typeface="Oxygen"/>
                <a:cs typeface="Oxygen"/>
                <a:sym typeface="Oxygen"/>
              </a:rPr>
              <a:t> </a:t>
            </a:r>
            <a:endParaRPr>
              <a:solidFill>
                <a:srgbClr val="FFFF00"/>
              </a:solidFill>
              <a:latin typeface="Oxygen"/>
              <a:ea typeface="Oxygen"/>
              <a:cs typeface="Oxygen"/>
              <a:sym typeface="Oxygen"/>
            </a:endParaRPr>
          </a:p>
        </p:txBody>
      </p:sp>
      <p:sp>
        <p:nvSpPr>
          <p:cNvPr id="307" name="Google Shape;307;p48"/>
          <p:cNvSpPr txBox="1"/>
          <p:nvPr/>
        </p:nvSpPr>
        <p:spPr>
          <a:xfrm>
            <a:off x="1895800" y="4530050"/>
            <a:ext cx="10938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Oxygen"/>
                <a:ea typeface="Oxygen"/>
                <a:cs typeface="Oxygen"/>
                <a:sym typeface="Oxygen"/>
              </a:rPr>
              <a:t> 0:36 - 2:47</a:t>
            </a:r>
            <a:endParaRPr b="1">
              <a:solidFill>
                <a:srgbClr val="FFFF00"/>
              </a:solidFill>
              <a:latin typeface="Oxygen"/>
              <a:ea typeface="Oxygen"/>
              <a:cs typeface="Oxygen"/>
              <a:sym typeface="Oxyge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7"/>
          <p:cNvSpPr txBox="1"/>
          <p:nvPr>
            <p:ph type="ctrTitle"/>
          </p:nvPr>
        </p:nvSpPr>
        <p:spPr>
          <a:xfrm>
            <a:off x="311700" y="744575"/>
            <a:ext cx="8520600" cy="165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rgbClr val="CC0000"/>
                </a:solidFill>
                <a:latin typeface="Oxygen"/>
                <a:ea typeface="Oxygen"/>
                <a:cs typeface="Oxygen"/>
                <a:sym typeface="Oxygen"/>
              </a:rPr>
              <a:t>noun</a:t>
            </a:r>
            <a:endParaRPr sz="1800">
              <a:solidFill>
                <a:srgbClr val="CC0000"/>
              </a:solidFill>
              <a:latin typeface="Oxygen"/>
              <a:ea typeface="Oxygen"/>
              <a:cs typeface="Oxygen"/>
              <a:sym typeface="Oxygen"/>
            </a:endParaRPr>
          </a:p>
          <a:p>
            <a:pPr indent="0" lvl="0" marL="457200" rtl="0" algn="l">
              <a:spcBef>
                <a:spcPts val="0"/>
              </a:spcBef>
              <a:spcAft>
                <a:spcPts val="0"/>
              </a:spcAft>
              <a:buClr>
                <a:schemeClr val="dk1"/>
              </a:buClr>
              <a:buSzPts val="1100"/>
              <a:buFont typeface="Arial"/>
              <a:buNone/>
            </a:pPr>
            <a:r>
              <a:rPr lang="en" sz="2000">
                <a:solidFill>
                  <a:srgbClr val="FFFF00"/>
                </a:solidFill>
                <a:latin typeface="Oxygen"/>
                <a:ea typeface="Oxygen"/>
                <a:cs typeface="Oxygen"/>
                <a:sym typeface="Oxygen"/>
              </a:rPr>
              <a:t>an apparatus in which a biological reaction or process is carried out, especially on an industrial scale.</a:t>
            </a:r>
            <a:endParaRPr sz="2000">
              <a:solidFill>
                <a:srgbClr val="FFFF00"/>
              </a:solidFill>
              <a:latin typeface="Oxygen"/>
              <a:ea typeface="Oxygen"/>
              <a:cs typeface="Oxygen"/>
              <a:sym typeface="Oxygen"/>
            </a:endParaRPr>
          </a:p>
          <a:p>
            <a:pPr indent="0" lvl="0" marL="0" rtl="0" algn="ctr">
              <a:spcBef>
                <a:spcPts val="0"/>
              </a:spcBef>
              <a:spcAft>
                <a:spcPts val="0"/>
              </a:spcAft>
              <a:buNone/>
            </a:pPr>
            <a:r>
              <a:t/>
            </a:r>
            <a:endParaRPr>
              <a:latin typeface="Oxygen"/>
              <a:ea typeface="Oxygen"/>
              <a:cs typeface="Oxygen"/>
              <a:sym typeface="Oxygen"/>
            </a:endParaRPr>
          </a:p>
        </p:txBody>
      </p:sp>
      <p:sp>
        <p:nvSpPr>
          <p:cNvPr id="119" name="Google Shape;119;p27"/>
          <p:cNvSpPr txBox="1"/>
          <p:nvPr>
            <p:ph idx="1" type="subTitle"/>
          </p:nvPr>
        </p:nvSpPr>
        <p:spPr>
          <a:xfrm>
            <a:off x="311700" y="1426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C78D8"/>
                </a:solidFill>
                <a:latin typeface="Oxygen"/>
                <a:ea typeface="Oxygen"/>
                <a:cs typeface="Oxygen"/>
                <a:sym typeface="Oxygen"/>
              </a:rPr>
              <a:t>What is a Bioreactor?</a:t>
            </a:r>
            <a:endParaRPr b="1">
              <a:solidFill>
                <a:srgbClr val="3C78D8"/>
              </a:solidFill>
              <a:latin typeface="Oxygen"/>
              <a:ea typeface="Oxygen"/>
              <a:cs typeface="Oxygen"/>
              <a:sym typeface="Oxygen"/>
            </a:endParaRPr>
          </a:p>
        </p:txBody>
      </p:sp>
      <p:pic>
        <p:nvPicPr>
          <p:cNvPr id="120" name="Google Shape;120;p27"/>
          <p:cNvPicPr preferRelativeResize="0"/>
          <p:nvPr/>
        </p:nvPicPr>
        <p:blipFill>
          <a:blip r:embed="rId3">
            <a:alphaModFix/>
          </a:blip>
          <a:stretch>
            <a:fillRect/>
          </a:stretch>
        </p:blipFill>
        <p:spPr>
          <a:xfrm>
            <a:off x="4701975" y="1572025"/>
            <a:ext cx="4174074" cy="3340425"/>
          </a:xfrm>
          <a:prstGeom prst="rect">
            <a:avLst/>
          </a:prstGeom>
          <a:noFill/>
          <a:ln>
            <a:noFill/>
          </a:ln>
        </p:spPr>
      </p:pic>
      <p:sp>
        <p:nvSpPr>
          <p:cNvPr id="121" name="Google Shape;121;p27"/>
          <p:cNvSpPr txBox="1"/>
          <p:nvPr>
            <p:ph type="ctrTitle"/>
          </p:nvPr>
        </p:nvSpPr>
        <p:spPr>
          <a:xfrm>
            <a:off x="732000" y="2091650"/>
            <a:ext cx="3690900" cy="199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rgbClr val="FFFF00"/>
                </a:solidFill>
                <a:latin typeface="Oxygen"/>
                <a:ea typeface="Oxygen"/>
                <a:cs typeface="Oxygen"/>
                <a:sym typeface="Oxygen"/>
              </a:rPr>
              <a:t>Fermentation chambers are bioreactors where organisms (yeast) grow and </a:t>
            </a:r>
            <a:r>
              <a:rPr lang="en" sz="2000">
                <a:solidFill>
                  <a:srgbClr val="FFFF00"/>
                </a:solidFill>
              </a:rPr>
              <a:t>produce useful produce chemicals or products.</a:t>
            </a:r>
            <a:endParaRPr sz="2000">
              <a:latin typeface="Oxygen"/>
              <a:ea typeface="Oxygen"/>
              <a:cs typeface="Oxygen"/>
              <a:sym typeface="Oxyge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8"/>
          <p:cNvSpPr txBox="1"/>
          <p:nvPr/>
        </p:nvSpPr>
        <p:spPr>
          <a:xfrm>
            <a:off x="192750" y="4528500"/>
            <a:ext cx="8758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xygen"/>
                <a:ea typeface="Oxygen"/>
                <a:cs typeface="Oxygen"/>
                <a:sym typeface="Oxygen"/>
              </a:rPr>
              <a:t>In a typical plant, we need to connect the fermentation tanks, with other tanks that collect useful products</a:t>
            </a:r>
            <a:endParaRPr>
              <a:solidFill>
                <a:srgbClr val="FF0000"/>
              </a:solidFill>
              <a:latin typeface="Oxygen"/>
              <a:ea typeface="Oxygen"/>
              <a:cs typeface="Oxygen"/>
              <a:sym typeface="Oxygen"/>
            </a:endParaRPr>
          </a:p>
        </p:txBody>
      </p:sp>
      <p:pic>
        <p:nvPicPr>
          <p:cNvPr id="127" name="Google Shape;127;p28"/>
          <p:cNvPicPr preferRelativeResize="0"/>
          <p:nvPr/>
        </p:nvPicPr>
        <p:blipFill rotWithShape="1">
          <a:blip r:embed="rId3">
            <a:alphaModFix/>
          </a:blip>
          <a:srcRect b="6644" l="0" r="0" t="19281"/>
          <a:stretch/>
        </p:blipFill>
        <p:spPr>
          <a:xfrm>
            <a:off x="911625" y="252600"/>
            <a:ext cx="7320751" cy="406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9"/>
          <p:cNvSpPr txBox="1"/>
          <p:nvPr/>
        </p:nvSpPr>
        <p:spPr>
          <a:xfrm>
            <a:off x="346675" y="786375"/>
            <a:ext cx="3391500" cy="12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latin typeface="Oxygen"/>
                <a:ea typeface="Oxygen"/>
                <a:cs typeface="Oxygen"/>
                <a:sym typeface="Oxygen"/>
              </a:rPr>
              <a:t>The Ampli Bioreactor</a:t>
            </a:r>
            <a:endParaRPr b="1" sz="2400">
              <a:solidFill>
                <a:srgbClr val="FFFF00"/>
              </a:solidFill>
              <a:latin typeface="Oxygen"/>
              <a:ea typeface="Oxygen"/>
              <a:cs typeface="Oxygen"/>
              <a:sym typeface="Oxygen"/>
            </a:endParaRPr>
          </a:p>
          <a:p>
            <a:pPr indent="0" lvl="0" marL="0" rtl="0" algn="l">
              <a:spcBef>
                <a:spcPts val="0"/>
              </a:spcBef>
              <a:spcAft>
                <a:spcPts val="0"/>
              </a:spcAft>
              <a:buNone/>
            </a:pPr>
            <a:r>
              <a:t/>
            </a:r>
            <a:endParaRPr b="1" sz="2400">
              <a:solidFill>
                <a:srgbClr val="FFFF00"/>
              </a:solidFill>
              <a:latin typeface="Oxygen"/>
              <a:ea typeface="Oxygen"/>
              <a:cs typeface="Oxygen"/>
              <a:sym typeface="Oxygen"/>
            </a:endParaRPr>
          </a:p>
        </p:txBody>
      </p:sp>
      <p:pic>
        <p:nvPicPr>
          <p:cNvPr id="133" name="Google Shape;133;p29"/>
          <p:cNvPicPr preferRelativeResize="0"/>
          <p:nvPr/>
        </p:nvPicPr>
        <p:blipFill rotWithShape="1">
          <a:blip r:embed="rId3">
            <a:alphaModFix/>
          </a:blip>
          <a:srcRect b="15563" l="32800" r="21769" t="27699"/>
          <a:stretch/>
        </p:blipFill>
        <p:spPr>
          <a:xfrm>
            <a:off x="4188988" y="152408"/>
            <a:ext cx="2697874" cy="1895203"/>
          </a:xfrm>
          <a:prstGeom prst="rect">
            <a:avLst/>
          </a:prstGeom>
          <a:noFill/>
          <a:ln>
            <a:noFill/>
          </a:ln>
        </p:spPr>
      </p:pic>
      <p:pic>
        <p:nvPicPr>
          <p:cNvPr id="134" name="Google Shape;134;p29"/>
          <p:cNvPicPr preferRelativeResize="0"/>
          <p:nvPr/>
        </p:nvPicPr>
        <p:blipFill>
          <a:blip r:embed="rId4">
            <a:alphaModFix/>
          </a:blip>
          <a:stretch>
            <a:fillRect/>
          </a:stretch>
        </p:blipFill>
        <p:spPr>
          <a:xfrm>
            <a:off x="5379500" y="2236150"/>
            <a:ext cx="3654574" cy="2740950"/>
          </a:xfrm>
          <a:prstGeom prst="rect">
            <a:avLst/>
          </a:prstGeom>
          <a:noFill/>
          <a:ln>
            <a:noFill/>
          </a:ln>
        </p:spPr>
      </p:pic>
      <p:pic>
        <p:nvPicPr>
          <p:cNvPr id="135" name="Google Shape;135;p29"/>
          <p:cNvPicPr preferRelativeResize="0"/>
          <p:nvPr/>
        </p:nvPicPr>
        <p:blipFill rotWithShape="1">
          <a:blip r:embed="rId5">
            <a:alphaModFix/>
          </a:blip>
          <a:srcRect b="31538" l="13966" r="9423" t="16494"/>
          <a:stretch/>
        </p:blipFill>
        <p:spPr>
          <a:xfrm>
            <a:off x="446225" y="1909964"/>
            <a:ext cx="3391501" cy="3067135"/>
          </a:xfrm>
          <a:prstGeom prst="rect">
            <a:avLst/>
          </a:prstGeom>
          <a:noFill/>
          <a:ln>
            <a:noFill/>
          </a:ln>
        </p:spPr>
      </p:pic>
      <p:pic>
        <p:nvPicPr>
          <p:cNvPr descr="Screen Shot 2017-07-28 at 7.38.53 PM.png" id="136" name="Google Shape;136;p29"/>
          <p:cNvPicPr preferRelativeResize="0"/>
          <p:nvPr/>
        </p:nvPicPr>
        <p:blipFill>
          <a:blip r:embed="rId6">
            <a:alphaModFix/>
          </a:blip>
          <a:stretch>
            <a:fillRect/>
          </a:stretch>
        </p:blipFill>
        <p:spPr>
          <a:xfrm>
            <a:off x="152400" y="152400"/>
            <a:ext cx="942975" cy="276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0"/>
          <p:cNvSpPr txBox="1"/>
          <p:nvPr>
            <p:ph type="ctrTitle"/>
          </p:nvPr>
        </p:nvSpPr>
        <p:spPr>
          <a:xfrm>
            <a:off x="311708" y="277305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xygen"/>
                <a:ea typeface="Oxygen"/>
                <a:cs typeface="Oxygen"/>
                <a:sym typeface="Oxygen"/>
              </a:rPr>
              <a:t>Ampli Bioreactor</a:t>
            </a:r>
            <a:endParaRPr>
              <a:solidFill>
                <a:srgbClr val="FF0000"/>
              </a:solidFill>
              <a:latin typeface="Oxygen"/>
              <a:ea typeface="Oxygen"/>
              <a:cs typeface="Oxygen"/>
              <a:sym typeface="Oxygen"/>
            </a:endParaRPr>
          </a:p>
          <a:p>
            <a:pPr indent="0" lvl="0" marL="0" rtl="0" algn="ctr">
              <a:spcBef>
                <a:spcPts val="0"/>
              </a:spcBef>
              <a:spcAft>
                <a:spcPts val="0"/>
              </a:spcAft>
              <a:buNone/>
            </a:pPr>
            <a:r>
              <a:t/>
            </a:r>
            <a:endParaRPr>
              <a:solidFill>
                <a:srgbClr val="FF0000"/>
              </a:solidFill>
              <a:latin typeface="Oxygen"/>
              <a:ea typeface="Oxygen"/>
              <a:cs typeface="Oxygen"/>
              <a:sym typeface="Oxygen"/>
            </a:endParaRPr>
          </a:p>
          <a:p>
            <a:pPr indent="0" lvl="0" marL="0" rtl="0" algn="ctr">
              <a:spcBef>
                <a:spcPts val="0"/>
              </a:spcBef>
              <a:spcAft>
                <a:spcPts val="0"/>
              </a:spcAft>
              <a:buNone/>
            </a:pPr>
            <a:r>
              <a:rPr lang="en">
                <a:solidFill>
                  <a:srgbClr val="CC0000"/>
                </a:solidFill>
                <a:latin typeface="Oxygen"/>
                <a:ea typeface="Oxygen"/>
                <a:cs typeface="Oxygen"/>
                <a:sym typeface="Oxygen"/>
              </a:rPr>
              <a:t>Introductory Level</a:t>
            </a:r>
            <a:endParaRPr>
              <a:solidFill>
                <a:srgbClr val="CC0000"/>
              </a:solidFill>
              <a:latin typeface="Oxygen"/>
              <a:ea typeface="Oxygen"/>
              <a:cs typeface="Oxygen"/>
              <a:sym typeface="Oxygen"/>
            </a:endParaRPr>
          </a:p>
        </p:txBody>
      </p:sp>
      <p:pic>
        <p:nvPicPr>
          <p:cNvPr id="142" name="Google Shape;142;p30"/>
          <p:cNvPicPr preferRelativeResize="0"/>
          <p:nvPr/>
        </p:nvPicPr>
        <p:blipFill>
          <a:blip r:embed="rId3">
            <a:alphaModFix/>
          </a:blip>
          <a:stretch>
            <a:fillRect/>
          </a:stretch>
        </p:blipFill>
        <p:spPr>
          <a:xfrm>
            <a:off x="1430775" y="126150"/>
            <a:ext cx="6282452" cy="3342600"/>
          </a:xfrm>
          <a:prstGeom prst="rect">
            <a:avLst/>
          </a:prstGeom>
          <a:noFill/>
          <a:ln>
            <a:noFill/>
          </a:ln>
        </p:spPr>
      </p:pic>
      <p:sp>
        <p:nvSpPr>
          <p:cNvPr id="143" name="Google Shape;143;p30"/>
          <p:cNvSpPr txBox="1"/>
          <p:nvPr/>
        </p:nvSpPr>
        <p:spPr>
          <a:xfrm>
            <a:off x="3275550" y="3355700"/>
            <a:ext cx="2592900" cy="9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00"/>
                </a:solidFill>
                <a:latin typeface="Oxygen"/>
                <a:ea typeface="Oxygen"/>
                <a:cs typeface="Oxygen"/>
                <a:sym typeface="Oxygen"/>
              </a:rPr>
              <a:t>BIOREACTOR</a:t>
            </a:r>
            <a:endParaRPr b="1" sz="3000">
              <a:solidFill>
                <a:srgbClr val="FFFF00"/>
              </a:solidFill>
              <a:latin typeface="Oxygen"/>
              <a:ea typeface="Oxygen"/>
              <a:cs typeface="Oxygen"/>
              <a:sym typeface="Oxygen"/>
            </a:endParaRPr>
          </a:p>
        </p:txBody>
      </p:sp>
      <p:pic>
        <p:nvPicPr>
          <p:cNvPr descr="Screen Shot 2017-07-28 at 7.38.53 PM.png" id="144" name="Google Shape;144;p30"/>
          <p:cNvPicPr preferRelativeResize="0"/>
          <p:nvPr/>
        </p:nvPicPr>
        <p:blipFill>
          <a:blip r:embed="rId4">
            <a:alphaModFix/>
          </a:blip>
          <a:stretch>
            <a:fillRect/>
          </a:stretch>
        </p:blipFill>
        <p:spPr>
          <a:xfrm>
            <a:off x="152400" y="152400"/>
            <a:ext cx="942975" cy="27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1"/>
          <p:cNvSpPr txBox="1"/>
          <p:nvPr/>
        </p:nvSpPr>
        <p:spPr>
          <a:xfrm>
            <a:off x="3265875" y="3136025"/>
            <a:ext cx="5752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1"/>
          <p:cNvSpPr txBox="1"/>
          <p:nvPr/>
        </p:nvSpPr>
        <p:spPr>
          <a:xfrm>
            <a:off x="5253350" y="569275"/>
            <a:ext cx="5752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1"/>
          <p:cNvSpPr txBox="1"/>
          <p:nvPr/>
        </p:nvSpPr>
        <p:spPr>
          <a:xfrm>
            <a:off x="5253350" y="539400"/>
            <a:ext cx="3395700" cy="40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xygen"/>
                <a:ea typeface="Oxygen"/>
                <a:cs typeface="Oxygen"/>
                <a:sym typeface="Oxygen"/>
              </a:rPr>
              <a:t>Introductory Level Ampli activities: </a:t>
            </a:r>
            <a:endParaRPr b="1">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t/>
            </a:r>
            <a:endParaRPr>
              <a:solidFill>
                <a:srgbClr val="3C78D8"/>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Free-form experiment design: </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Test flow with food coloring</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Raise and lower pH</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Create chemical circuits!</a:t>
            </a:r>
            <a:endParaRPr>
              <a:solidFill>
                <a:srgbClr val="3C78D8"/>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Study fermentation:</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Examine &amp; quantify ethanol production</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Observe by-products of fermentation such as pressure &amp; temperature changes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Compare fermentation to regular yeast growth</a:t>
            </a:r>
            <a:endParaRPr>
              <a:solidFill>
                <a:srgbClr val="3C78D8"/>
              </a:solidFill>
              <a:latin typeface="Oxygen"/>
              <a:ea typeface="Oxygen"/>
              <a:cs typeface="Oxygen"/>
              <a:sym typeface="Oxygen"/>
            </a:endParaRPr>
          </a:p>
        </p:txBody>
      </p:sp>
      <p:pic>
        <p:nvPicPr>
          <p:cNvPr id="152" name="Google Shape;152;p31"/>
          <p:cNvPicPr preferRelativeResize="0"/>
          <p:nvPr/>
        </p:nvPicPr>
        <p:blipFill rotWithShape="1">
          <a:blip r:embed="rId3">
            <a:alphaModFix/>
          </a:blip>
          <a:srcRect b="12960" l="2145" r="3754" t="15472"/>
          <a:stretch/>
        </p:blipFill>
        <p:spPr>
          <a:xfrm>
            <a:off x="521800" y="357625"/>
            <a:ext cx="4367200" cy="4428250"/>
          </a:xfrm>
          <a:prstGeom prst="rect">
            <a:avLst/>
          </a:prstGeom>
          <a:noFill/>
          <a:ln>
            <a:noFill/>
          </a:ln>
        </p:spPr>
      </p:pic>
      <p:sp>
        <p:nvSpPr>
          <p:cNvPr id="153" name="Google Shape;153;p31"/>
          <p:cNvSpPr/>
          <p:nvPr/>
        </p:nvSpPr>
        <p:spPr>
          <a:xfrm>
            <a:off x="5219700" y="619125"/>
            <a:ext cx="3195900" cy="381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07-28 at 7.38.53 PM.png" id="154" name="Google Shape;154;p31"/>
          <p:cNvPicPr preferRelativeResize="0"/>
          <p:nvPr/>
        </p:nvPicPr>
        <p:blipFill>
          <a:blip r:embed="rId4">
            <a:alphaModFix/>
          </a:blip>
          <a:stretch>
            <a:fillRect/>
          </a:stretch>
        </p:blipFill>
        <p:spPr>
          <a:xfrm>
            <a:off x="152400" y="0"/>
            <a:ext cx="942975" cy="27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 calcmode="lin" valueType="num">
                                      <p:cBhvr additive="base">
                                        <p:cTn dur="1000"/>
                                        <p:tgtEl>
                                          <p:spTgt spid="15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1" st="1"/>
                                            </p:txEl>
                                          </p:spTgt>
                                        </p:tgtEl>
                                        <p:attrNameLst>
                                          <p:attrName>style.visibility</p:attrName>
                                        </p:attrNameLst>
                                      </p:cBhvr>
                                      <p:to>
                                        <p:strVal val="visible"/>
                                      </p:to>
                                    </p:set>
                                    <p:anim calcmode="lin" valueType="num">
                                      <p:cBhvr additive="base">
                                        <p:cTn dur="1000"/>
                                        <p:tgtEl>
                                          <p:spTgt spid="151">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2" st="2"/>
                                            </p:txEl>
                                          </p:spTgt>
                                        </p:tgtEl>
                                        <p:attrNameLst>
                                          <p:attrName>style.visibility</p:attrName>
                                        </p:attrNameLst>
                                      </p:cBhvr>
                                      <p:to>
                                        <p:strVal val="visible"/>
                                      </p:to>
                                    </p:set>
                                    <p:anim calcmode="lin" valueType="num">
                                      <p:cBhvr additive="base">
                                        <p:cTn dur="1000"/>
                                        <p:tgtEl>
                                          <p:spTgt spid="151">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3" st="3"/>
                                            </p:txEl>
                                          </p:spTgt>
                                        </p:tgtEl>
                                        <p:attrNameLst>
                                          <p:attrName>style.visibility</p:attrName>
                                        </p:attrNameLst>
                                      </p:cBhvr>
                                      <p:to>
                                        <p:strVal val="visible"/>
                                      </p:to>
                                    </p:set>
                                    <p:anim calcmode="lin" valueType="num">
                                      <p:cBhvr additive="base">
                                        <p:cTn dur="1000"/>
                                        <p:tgtEl>
                                          <p:spTgt spid="151">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4" st="4"/>
                                            </p:txEl>
                                          </p:spTgt>
                                        </p:tgtEl>
                                        <p:attrNameLst>
                                          <p:attrName>style.visibility</p:attrName>
                                        </p:attrNameLst>
                                      </p:cBhvr>
                                      <p:to>
                                        <p:strVal val="visible"/>
                                      </p:to>
                                    </p:set>
                                    <p:anim calcmode="lin" valueType="num">
                                      <p:cBhvr additive="base">
                                        <p:cTn dur="1000"/>
                                        <p:tgtEl>
                                          <p:spTgt spid="151">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5" st="5"/>
                                            </p:txEl>
                                          </p:spTgt>
                                        </p:tgtEl>
                                        <p:attrNameLst>
                                          <p:attrName>style.visibility</p:attrName>
                                        </p:attrNameLst>
                                      </p:cBhvr>
                                      <p:to>
                                        <p:strVal val="visible"/>
                                      </p:to>
                                    </p:set>
                                    <p:anim calcmode="lin" valueType="num">
                                      <p:cBhvr additive="base">
                                        <p:cTn dur="1000"/>
                                        <p:tgtEl>
                                          <p:spTgt spid="151">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6" st="6"/>
                                            </p:txEl>
                                          </p:spTgt>
                                        </p:tgtEl>
                                        <p:attrNameLst>
                                          <p:attrName>style.visibility</p:attrName>
                                        </p:attrNameLst>
                                      </p:cBhvr>
                                      <p:to>
                                        <p:strVal val="visible"/>
                                      </p:to>
                                    </p:set>
                                    <p:anim calcmode="lin" valueType="num">
                                      <p:cBhvr additive="base">
                                        <p:cTn dur="1000"/>
                                        <p:tgtEl>
                                          <p:spTgt spid="151">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7" st="7"/>
                                            </p:txEl>
                                          </p:spTgt>
                                        </p:tgtEl>
                                        <p:attrNameLst>
                                          <p:attrName>style.visibility</p:attrName>
                                        </p:attrNameLst>
                                      </p:cBhvr>
                                      <p:to>
                                        <p:strVal val="visible"/>
                                      </p:to>
                                    </p:set>
                                    <p:anim calcmode="lin" valueType="num">
                                      <p:cBhvr additive="base">
                                        <p:cTn dur="1000"/>
                                        <p:tgtEl>
                                          <p:spTgt spid="151">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8" st="8"/>
                                            </p:txEl>
                                          </p:spTgt>
                                        </p:tgtEl>
                                        <p:attrNameLst>
                                          <p:attrName>style.visibility</p:attrName>
                                        </p:attrNameLst>
                                      </p:cBhvr>
                                      <p:to>
                                        <p:strVal val="visible"/>
                                      </p:to>
                                    </p:set>
                                    <p:anim calcmode="lin" valueType="num">
                                      <p:cBhvr additive="base">
                                        <p:cTn dur="1000"/>
                                        <p:tgtEl>
                                          <p:spTgt spid="151">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9" st="9"/>
                                            </p:txEl>
                                          </p:spTgt>
                                        </p:tgtEl>
                                        <p:attrNameLst>
                                          <p:attrName>style.visibility</p:attrName>
                                        </p:attrNameLst>
                                      </p:cBhvr>
                                      <p:to>
                                        <p:strVal val="visible"/>
                                      </p:to>
                                    </p:set>
                                    <p:anim calcmode="lin" valueType="num">
                                      <p:cBhvr additive="base">
                                        <p:cTn dur="1000"/>
                                        <p:tgtEl>
                                          <p:spTgt spid="151">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10" st="10"/>
                                            </p:txEl>
                                          </p:spTgt>
                                        </p:tgtEl>
                                        <p:attrNameLst>
                                          <p:attrName>style.visibility</p:attrName>
                                        </p:attrNameLst>
                                      </p:cBhvr>
                                      <p:to>
                                        <p:strVal val="visible"/>
                                      </p:to>
                                    </p:set>
                                    <p:anim calcmode="lin" valueType="num">
                                      <p:cBhvr additive="base">
                                        <p:cTn dur="1000"/>
                                        <p:tgtEl>
                                          <p:spTgt spid="151">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11" st="11"/>
                                            </p:txEl>
                                          </p:spTgt>
                                        </p:tgtEl>
                                        <p:attrNameLst>
                                          <p:attrName>style.visibility</p:attrName>
                                        </p:attrNameLst>
                                      </p:cBhvr>
                                      <p:to>
                                        <p:strVal val="visible"/>
                                      </p:to>
                                    </p:set>
                                    <p:anim calcmode="lin" valueType="num">
                                      <p:cBhvr additive="base">
                                        <p:cTn dur="1000"/>
                                        <p:tgtEl>
                                          <p:spTgt spid="151">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12" st="12"/>
                                            </p:txEl>
                                          </p:spTgt>
                                        </p:tgtEl>
                                        <p:attrNameLst>
                                          <p:attrName>style.visibility</p:attrName>
                                        </p:attrNameLst>
                                      </p:cBhvr>
                                      <p:to>
                                        <p:strVal val="visible"/>
                                      </p:to>
                                    </p:set>
                                    <p:anim calcmode="lin" valueType="num">
                                      <p:cBhvr additive="base">
                                        <p:cTn dur="1000"/>
                                        <p:tgtEl>
                                          <p:spTgt spid="151">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1">
                                            <p:txEl>
                                              <p:pRg end="13" st="13"/>
                                            </p:txEl>
                                          </p:spTgt>
                                        </p:tgtEl>
                                        <p:attrNameLst>
                                          <p:attrName>style.visibility</p:attrName>
                                        </p:attrNameLst>
                                      </p:cBhvr>
                                      <p:to>
                                        <p:strVal val="visible"/>
                                      </p:to>
                                    </p:set>
                                    <p:anim calcmode="lin" valueType="num">
                                      <p:cBhvr additive="base">
                                        <p:cTn dur="1000"/>
                                        <p:tgtEl>
                                          <p:spTgt spid="151">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pic>
        <p:nvPicPr>
          <p:cNvPr id="159" name="Google Shape;159;p32"/>
          <p:cNvPicPr preferRelativeResize="0"/>
          <p:nvPr/>
        </p:nvPicPr>
        <p:blipFill>
          <a:blip r:embed="rId3">
            <a:alphaModFix/>
          </a:blip>
          <a:stretch>
            <a:fillRect/>
          </a:stretch>
        </p:blipFill>
        <p:spPr>
          <a:xfrm>
            <a:off x="4944125" y="1148613"/>
            <a:ext cx="3618875" cy="2412575"/>
          </a:xfrm>
          <a:prstGeom prst="rect">
            <a:avLst/>
          </a:prstGeom>
          <a:noFill/>
          <a:ln>
            <a:noFill/>
          </a:ln>
        </p:spPr>
      </p:pic>
      <p:pic>
        <p:nvPicPr>
          <p:cNvPr descr="This movie is a time-lapse series of phase contrast and fluorescence images (frame was taken every three minutes) of yeast growing on agarose pads under a fluorescence microscope. For a sense of scale, the yeast are typically several microns in diameter and divide approximately every 90 minutes. The yellow fluorescence is generated by yellow fluorescent protein (YFP), which is produced and controlled by a synthetic gene circuit built in the Buchler lab at http://buchler.phy.duke.edu/" id="160" name="Google Shape;160;p32" title="Timelapse movie of fluorescent yeast">
            <a:hlinkClick r:id="rId4"/>
          </p:cNvPr>
          <p:cNvPicPr preferRelativeResize="0"/>
          <p:nvPr/>
        </p:nvPicPr>
        <p:blipFill>
          <a:blip r:embed="rId5">
            <a:alphaModFix/>
          </a:blip>
          <a:stretch>
            <a:fillRect/>
          </a:stretch>
        </p:blipFill>
        <p:spPr>
          <a:xfrm>
            <a:off x="293075" y="1148625"/>
            <a:ext cx="4420975" cy="3315725"/>
          </a:xfrm>
          <a:prstGeom prst="rect">
            <a:avLst/>
          </a:prstGeom>
          <a:noFill/>
          <a:ln>
            <a:noFill/>
          </a:ln>
        </p:spPr>
      </p:pic>
      <p:sp>
        <p:nvSpPr>
          <p:cNvPr id="161" name="Google Shape;161;p32"/>
          <p:cNvSpPr txBox="1"/>
          <p:nvPr/>
        </p:nvSpPr>
        <p:spPr>
          <a:xfrm>
            <a:off x="436650" y="190125"/>
            <a:ext cx="8270700" cy="5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00"/>
                </a:solidFill>
                <a:latin typeface="Oxygen"/>
                <a:ea typeface="Oxygen"/>
                <a:cs typeface="Oxygen"/>
                <a:sym typeface="Oxygen"/>
              </a:rPr>
              <a:t>Yeast are single-celled microorganisms that you might commonly find in both labs and kitchens</a:t>
            </a:r>
            <a:endParaRPr sz="1800">
              <a:solidFill>
                <a:srgbClr val="FFFF00"/>
              </a:solidFill>
              <a:latin typeface="Oxygen"/>
              <a:ea typeface="Oxygen"/>
              <a:cs typeface="Oxygen"/>
              <a:sym typeface="Oxygen"/>
            </a:endParaRPr>
          </a:p>
        </p:txBody>
      </p:sp>
      <p:pic>
        <p:nvPicPr>
          <p:cNvPr id="162" name="Google Shape;162;p32"/>
          <p:cNvPicPr preferRelativeResize="0"/>
          <p:nvPr/>
        </p:nvPicPr>
        <p:blipFill>
          <a:blip r:embed="rId6">
            <a:alphaModFix/>
          </a:blip>
          <a:stretch>
            <a:fillRect/>
          </a:stretch>
        </p:blipFill>
        <p:spPr>
          <a:xfrm>
            <a:off x="5829725" y="3146024"/>
            <a:ext cx="3254351" cy="1831900"/>
          </a:xfrm>
          <a:prstGeom prst="rect">
            <a:avLst/>
          </a:prstGeom>
          <a:noFill/>
          <a:ln>
            <a:noFill/>
          </a:ln>
        </p:spPr>
      </p:pic>
      <p:sp>
        <p:nvSpPr>
          <p:cNvPr id="163" name="Google Shape;163;p32"/>
          <p:cNvSpPr/>
          <p:nvPr/>
        </p:nvSpPr>
        <p:spPr>
          <a:xfrm>
            <a:off x="5290250" y="2876375"/>
            <a:ext cx="1101678" cy="1168538"/>
          </a:xfrm>
          <a:custGeom>
            <a:rect b="b" l="l" r="r" t="t"/>
            <a:pathLst>
              <a:path extrusionOk="0" h="42346" w="40871">
                <a:moveTo>
                  <a:pt x="19698" y="0"/>
                </a:moveTo>
                <a:cubicBezTo>
                  <a:pt x="16502" y="3595"/>
                  <a:pt x="-3007" y="14514"/>
                  <a:pt x="522" y="21572"/>
                </a:cubicBezTo>
                <a:cubicBezTo>
                  <a:pt x="4051" y="28630"/>
                  <a:pt x="34146" y="38884"/>
                  <a:pt x="40871" y="42346"/>
                </a:cubicBezTo>
              </a:path>
            </a:pathLst>
          </a:custGeom>
          <a:noFill/>
          <a:ln cap="flat" cmpd="sng" w="76200">
            <a:solidFill>
              <a:srgbClr val="FFFF00"/>
            </a:solidFill>
            <a:prstDash val="solid"/>
            <a:round/>
            <a:headEnd len="med" w="med" type="none"/>
            <a:tailEnd len="med" w="med" type="none"/>
          </a:ln>
        </p:spPr>
      </p:sp>
      <p:cxnSp>
        <p:nvCxnSpPr>
          <p:cNvPr id="164" name="Google Shape;164;p32"/>
          <p:cNvCxnSpPr/>
          <p:nvPr/>
        </p:nvCxnSpPr>
        <p:spPr>
          <a:xfrm>
            <a:off x="6092300" y="3931250"/>
            <a:ext cx="469500" cy="203400"/>
          </a:xfrm>
          <a:prstGeom prst="straightConnector1">
            <a:avLst/>
          </a:prstGeom>
          <a:noFill/>
          <a:ln cap="flat" cmpd="sng" w="76200">
            <a:solidFill>
              <a:srgbClr val="FFFF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1000"/>
                                        <p:tgtEl>
                                          <p:spTgt spid="1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33"/>
          <p:cNvSpPr txBox="1"/>
          <p:nvPr/>
        </p:nvSpPr>
        <p:spPr>
          <a:xfrm>
            <a:off x="522150" y="539400"/>
            <a:ext cx="8099700" cy="40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00"/>
                </a:solidFill>
                <a:latin typeface="Oxygen"/>
                <a:ea typeface="Oxygen"/>
                <a:cs typeface="Oxygen"/>
                <a:sym typeface="Oxygen"/>
              </a:rPr>
              <a:t>Yeast require certain things to live and grow: </a:t>
            </a:r>
            <a:endParaRPr sz="2000">
              <a:solidFill>
                <a:srgbClr val="FFFF00"/>
              </a:solidFill>
              <a:latin typeface="Oxygen"/>
              <a:ea typeface="Oxygen"/>
              <a:cs typeface="Oxygen"/>
              <a:sym typeface="Oxygen"/>
            </a:endParaRPr>
          </a:p>
          <a:p>
            <a:pPr indent="0" lvl="0" marL="0" rtl="0" algn="l">
              <a:spcBef>
                <a:spcPts val="0"/>
              </a:spcBef>
              <a:spcAft>
                <a:spcPts val="0"/>
              </a:spcAft>
              <a:buNone/>
            </a:pPr>
            <a:r>
              <a:t/>
            </a:r>
            <a:endParaRPr sz="2000">
              <a:solidFill>
                <a:srgbClr val="F3F3F3"/>
              </a:solidFill>
              <a:latin typeface="Oxygen"/>
              <a:ea typeface="Oxygen"/>
              <a:cs typeface="Oxygen"/>
              <a:sym typeface="Oxygen"/>
            </a:endParaRPr>
          </a:p>
          <a:p>
            <a:pPr indent="-355600" lvl="0" marL="457200" rtl="0" algn="l">
              <a:spcBef>
                <a:spcPts val="0"/>
              </a:spcBef>
              <a:spcAft>
                <a:spcPts val="0"/>
              </a:spcAft>
              <a:buClr>
                <a:srgbClr val="3C78D8"/>
              </a:buClr>
              <a:buSzPts val="2000"/>
              <a:buFont typeface="Oxygen"/>
              <a:buChar char="-"/>
            </a:pPr>
            <a:r>
              <a:rPr lang="en" sz="2000">
                <a:solidFill>
                  <a:srgbClr val="3C78D8"/>
                </a:solidFill>
                <a:latin typeface="Oxygen"/>
                <a:ea typeface="Oxygen"/>
                <a:cs typeface="Oxygen"/>
                <a:sym typeface="Oxygen"/>
              </a:rPr>
              <a:t>Nutrients and sugar (in growth medium, or fruit/vegetable/grain mash)</a:t>
            </a:r>
            <a:endParaRPr sz="2000">
              <a:solidFill>
                <a:srgbClr val="3C78D8"/>
              </a:solidFill>
              <a:latin typeface="Oxygen"/>
              <a:ea typeface="Oxygen"/>
              <a:cs typeface="Oxygen"/>
              <a:sym typeface="Oxygen"/>
            </a:endParaRPr>
          </a:p>
          <a:p>
            <a:pPr indent="-355600" lvl="0" marL="457200" rtl="0" algn="l">
              <a:spcBef>
                <a:spcPts val="0"/>
              </a:spcBef>
              <a:spcAft>
                <a:spcPts val="0"/>
              </a:spcAft>
              <a:buClr>
                <a:srgbClr val="3C78D8"/>
              </a:buClr>
              <a:buSzPts val="2000"/>
              <a:buFont typeface="Oxygen"/>
              <a:buChar char="-"/>
            </a:pPr>
            <a:r>
              <a:rPr lang="en" sz="2000">
                <a:solidFill>
                  <a:srgbClr val="3C78D8"/>
                </a:solidFill>
                <a:latin typeface="Oxygen"/>
                <a:ea typeface="Oxygen"/>
                <a:cs typeface="Oxygen"/>
                <a:sym typeface="Oxygen"/>
              </a:rPr>
              <a:t>Warm environment</a:t>
            </a:r>
            <a:endParaRPr sz="2000">
              <a:solidFill>
                <a:srgbClr val="3C78D8"/>
              </a:solidFill>
              <a:latin typeface="Oxygen"/>
              <a:ea typeface="Oxygen"/>
              <a:cs typeface="Oxygen"/>
              <a:sym typeface="Oxygen"/>
            </a:endParaRPr>
          </a:p>
          <a:p>
            <a:pPr indent="-355600" lvl="0" marL="457200" rtl="0" algn="l">
              <a:spcBef>
                <a:spcPts val="0"/>
              </a:spcBef>
              <a:spcAft>
                <a:spcPts val="0"/>
              </a:spcAft>
              <a:buClr>
                <a:srgbClr val="3C78D8"/>
              </a:buClr>
              <a:buSzPts val="2000"/>
              <a:buFont typeface="Oxygen"/>
              <a:buChar char="-"/>
            </a:pPr>
            <a:r>
              <a:rPr lang="en" sz="2000">
                <a:solidFill>
                  <a:srgbClr val="3C78D8"/>
                </a:solidFill>
                <a:latin typeface="Oxygen"/>
                <a:ea typeface="Oxygen"/>
                <a:cs typeface="Oxygen"/>
                <a:sym typeface="Oxygen"/>
              </a:rPr>
              <a:t>Life-safe pH (range around pH 7)</a:t>
            </a:r>
            <a:endParaRPr sz="20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